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1"/>
  </p:sldMasterIdLst>
  <p:notesMasterIdLst>
    <p:notesMasterId r:id="rId4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Lst>
  <p:sldSz cx="12192000" cy="6858000"/>
  <p:notesSz cx="6985000" cy="9282113"/>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709" autoAdjust="0"/>
  </p:normalViewPr>
  <p:slideViewPr>
    <p:cSldViewPr snapToGrid="0" snapToObjects="1">
      <p:cViewPr varScale="1">
        <p:scale>
          <a:sx n="89" d="100"/>
          <a:sy n="89" d="100"/>
        </p:scale>
        <p:origin x="-1040" y="-11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notesMaster" Target="notesMasters/notesMaster1.xml"/><Relationship Id="rId41" Type="http://schemas.openxmlformats.org/officeDocument/2006/relationships/printerSettings" Target="printerSettings/printerSettings1.bin"/><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
        <p:cNvGrpSpPr/>
        <p:nvPr/>
      </p:nvGrpSpPr>
      <p:grpSpPr>
        <a:xfrm>
          <a:off x="0" y="0"/>
          <a:ext cx="0" cy="0"/>
          <a:chOff x="0" y="0"/>
          <a:chExt cx="0" cy="0"/>
        </a:xfrm>
      </p:grpSpPr>
      <p:sp>
        <p:nvSpPr>
          <p:cNvPr id="2" name="Shape 2"/>
          <p:cNvSpPr txBox="1">
            <a:spLocks noGrp="1"/>
          </p:cNvSpPr>
          <p:nvPr>
            <p:ph type="hdr" idx="2"/>
          </p:nvPr>
        </p:nvSpPr>
        <p:spPr>
          <a:xfrm>
            <a:off x="-1586" y="0"/>
            <a:ext cx="3028949" cy="463550"/>
          </a:xfrm>
          <a:prstGeom prst="rect">
            <a:avLst/>
          </a:prstGeom>
          <a:noFill/>
          <a:ln>
            <a:noFill/>
          </a:ln>
        </p:spPr>
        <p:txBody>
          <a:bodyPr lIns="91425" tIns="91425" rIns="91425" bIns="91425" anchor="t"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3" name="Shape 3"/>
          <p:cNvSpPr txBox="1">
            <a:spLocks noGrp="1"/>
          </p:cNvSpPr>
          <p:nvPr>
            <p:ph type="dt" idx="10"/>
          </p:nvPr>
        </p:nvSpPr>
        <p:spPr>
          <a:xfrm>
            <a:off x="3957637" y="0"/>
            <a:ext cx="3028949" cy="463550"/>
          </a:xfrm>
          <a:prstGeom prst="rect">
            <a:avLst/>
          </a:prstGeom>
          <a:noFill/>
          <a:ln>
            <a:noFill/>
          </a:ln>
        </p:spPr>
        <p:txBody>
          <a:bodyPr lIns="91425" tIns="91425" rIns="91425" bIns="91425" anchor="t"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4" name="Shape 4"/>
          <p:cNvSpPr>
            <a:spLocks noGrp="1" noRot="1" noChangeAspect="1"/>
          </p:cNvSpPr>
          <p:nvPr>
            <p:ph type="sldImg" idx="3"/>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a:headEnd type="none" w="med" len="med"/>
            <a:tailEnd type="none" w="med" len="med"/>
          </a:ln>
        </p:spPr>
      </p:sp>
      <p:sp>
        <p:nvSpPr>
          <p:cNvPr id="5" name="Shape 5"/>
          <p:cNvSpPr txBox="1">
            <a:spLocks noGrp="1"/>
          </p:cNvSpPr>
          <p:nvPr>
            <p:ph type="body" idx="1"/>
          </p:nvPr>
        </p:nvSpPr>
        <p:spPr>
          <a:xfrm>
            <a:off x="931862" y="4408487"/>
            <a:ext cx="5121275" cy="4176711"/>
          </a:xfrm>
          <a:prstGeom prst="rect">
            <a:avLst/>
          </a:prstGeom>
          <a:noFill/>
          <a:ln>
            <a:noFill/>
          </a:ln>
        </p:spPr>
        <p:txBody>
          <a:bodyPr lIns="91425" tIns="91425" rIns="91425" b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6" name="Shape 6"/>
          <p:cNvSpPr txBox="1">
            <a:spLocks noGrp="1"/>
          </p:cNvSpPr>
          <p:nvPr>
            <p:ph type="ftr" idx="11"/>
          </p:nvPr>
        </p:nvSpPr>
        <p:spPr>
          <a:xfrm>
            <a:off x="-1586" y="8818561"/>
            <a:ext cx="3028949" cy="463550"/>
          </a:xfrm>
          <a:prstGeom prst="rect">
            <a:avLst/>
          </a:prstGeom>
          <a:noFill/>
          <a:ln>
            <a:noFill/>
          </a:ln>
        </p:spPr>
        <p:txBody>
          <a:bodyPr lIns="91425" tIns="91425" rIns="91425" bIns="91425" anchor="b"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7" name="Shape 7"/>
          <p:cNvSpPr txBox="1">
            <a:spLocks noGrp="1"/>
          </p:cNvSpPr>
          <p:nvPr>
            <p:ph type="sldNum" idx="12"/>
          </p:nvPr>
        </p:nvSpPr>
        <p:spPr>
          <a:xfrm>
            <a:off x="3957637" y="8818561"/>
            <a:ext cx="3028949" cy="463550"/>
          </a:xfrm>
          <a:prstGeom prst="rect">
            <a:avLst/>
          </a:prstGeom>
          <a:noFill/>
          <a:ln>
            <a:noFill/>
          </a:ln>
        </p:spPr>
        <p:txBody>
          <a:bodyPr lIns="19350" tIns="0" rIns="19350" bIns="0" anchor="b" anchorCtr="0">
            <a:noAutofit/>
          </a:bodyPr>
          <a:lstStyle/>
          <a:p>
            <a:pPr marL="0" marR="0" lvl="0" indent="0" algn="r" rtl="0">
              <a:lnSpc>
                <a:spcPct val="100000"/>
              </a:lnSpc>
              <a:spcBef>
                <a:spcPts val="0"/>
              </a:spcBef>
              <a:spcAft>
                <a:spcPts val="0"/>
              </a:spcAft>
              <a:buClr>
                <a:srgbClr val="000000"/>
              </a:buClr>
              <a:buSzPct val="25000"/>
              <a:buFont typeface="Times New Roman"/>
              <a:buNone/>
            </a:pPr>
            <a:fld id="{00000000-1234-1234-1234-123412341234}" type="slidenum">
              <a:rPr lang="en-US" sz="1000" b="0" i="1" u="none" strike="noStrike" cap="none" baseline="0">
                <a:solidFill>
                  <a:srgbClr val="000000"/>
                </a:solidFill>
                <a:latin typeface="Times New Roman"/>
                <a:ea typeface="Times New Roman"/>
                <a:cs typeface="Times New Roman"/>
                <a:sym typeface="Times New Roman"/>
              </a:rPr>
              <a:t>‹#›</a:t>
            </a:fld>
            <a:endParaRPr lang="en-US" sz="1000" b="0" i="1" u="none" strike="noStrike" cap="none" baseline="0">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8500469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Shape 2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 name="Shape 2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endParaRPr/>
          </a:p>
        </p:txBody>
      </p:sp>
      <p:sp>
        <p:nvSpPr>
          <p:cNvPr id="23" name="Shape 2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1" name="Shape 11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112" name="Shape 11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9" name="Shape 11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R="0" lvl="0" algn="l" rtl="0">
              <a:lnSpc>
                <a:spcPct val="100000"/>
              </a:lnSpc>
              <a:spcBef>
                <a:spcPts val="0"/>
              </a:spcBef>
              <a:spcAft>
                <a:spcPts val="0"/>
              </a:spcAft>
              <a:buNone/>
            </a:pPr>
            <a:endParaRPr/>
          </a:p>
        </p:txBody>
      </p:sp>
      <p:sp>
        <p:nvSpPr>
          <p:cNvPr id="120" name="Shape 12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7" name="Shape 12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0" lvl="0" indent="0" rtl="0">
              <a:spcBef>
                <a:spcPts val="0"/>
              </a:spcBef>
              <a:spcAft>
                <a:spcPts val="1200"/>
              </a:spcAft>
              <a:buNone/>
            </a:pPr>
            <a:endParaRPr/>
          </a:p>
        </p:txBody>
      </p:sp>
      <p:sp>
        <p:nvSpPr>
          <p:cNvPr id="128" name="Shape 12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1200" kern="1200" dirty="0" smtClean="0">
                <a:solidFill>
                  <a:schemeClr val="tx1"/>
                </a:solidFill>
                <a:effectLst/>
                <a:latin typeface="+mn-lt"/>
                <a:ea typeface="+mn-ea"/>
                <a:cs typeface="+mn-cs"/>
              </a:rPr>
              <a:t>123456, </a:t>
            </a:r>
            <a:r>
              <a:rPr lang="de-DE" sz="1200" kern="1200" dirty="0" err="1" smtClean="0">
                <a:solidFill>
                  <a:schemeClr val="tx1"/>
                </a:solidFill>
                <a:effectLst/>
                <a:latin typeface="+mn-lt"/>
                <a:ea typeface="+mn-ea"/>
                <a:cs typeface="+mn-cs"/>
              </a:rPr>
              <a:t>password</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qwerty</a:t>
            </a:r>
            <a:r>
              <a:rPr lang="de-DE" sz="1200" kern="1200" dirty="0" smtClean="0">
                <a:solidFill>
                  <a:schemeClr val="tx1"/>
                </a:solidFill>
                <a:effectLst/>
                <a:latin typeface="+mn-lt"/>
                <a:ea typeface="+mn-ea"/>
                <a:cs typeface="+mn-cs"/>
              </a:rPr>
              <a:t>, 123456789 </a:t>
            </a:r>
          </a:p>
          <a:p>
            <a:pPr marL="0" marR="0" indent="0" algn="l" defTabSz="457200" rtl="0" eaLnBrk="1" fontAlgn="auto" latinLnBrk="0" hangingPunct="1">
              <a:lnSpc>
                <a:spcPct val="100000"/>
              </a:lnSpc>
              <a:spcBef>
                <a:spcPts val="0"/>
              </a:spcBef>
              <a:spcAft>
                <a:spcPts val="0"/>
              </a:spcAft>
              <a:buClrTx/>
              <a:buSzTx/>
              <a:buFontTx/>
              <a:buNone/>
              <a:tabLst/>
              <a:defRPr/>
            </a:pPr>
            <a:endParaRPr lang="de-DE"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de-DE" sz="1200" kern="1200" dirty="0" smtClean="0">
                <a:solidFill>
                  <a:schemeClr val="tx1"/>
                </a:solidFill>
                <a:effectLst/>
                <a:latin typeface="+mn-lt"/>
                <a:ea typeface="+mn-ea"/>
                <a:cs typeface="+mn-cs"/>
              </a:rPr>
              <a:t>The </a:t>
            </a:r>
            <a:r>
              <a:rPr lang="de-DE" sz="1200" kern="1200" dirty="0" err="1" smtClean="0">
                <a:solidFill>
                  <a:schemeClr val="tx1"/>
                </a:solidFill>
                <a:effectLst/>
                <a:latin typeface="+mn-lt"/>
                <a:ea typeface="+mn-ea"/>
                <a:cs typeface="+mn-cs"/>
              </a:rPr>
              <a:t>rest</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of</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the</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selections</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are</a:t>
            </a:r>
            <a:r>
              <a:rPr lang="de-DE" sz="1200" kern="1200" dirty="0" smtClean="0">
                <a:solidFill>
                  <a:schemeClr val="tx1"/>
                </a:solidFill>
                <a:effectLst/>
                <a:latin typeface="+mn-lt"/>
                <a:ea typeface="+mn-ea"/>
                <a:cs typeface="+mn-cs"/>
              </a:rPr>
              <a:t> in </a:t>
            </a:r>
            <a:r>
              <a:rPr lang="de-DE" sz="1200" kern="1200" dirty="0" err="1" smtClean="0">
                <a:solidFill>
                  <a:schemeClr val="tx1"/>
                </a:solidFill>
                <a:effectLst/>
                <a:latin typeface="+mn-lt"/>
                <a:ea typeface="+mn-ea"/>
                <a:cs typeface="+mn-cs"/>
              </a:rPr>
              <a:t>the</a:t>
            </a:r>
            <a:r>
              <a:rPr lang="de-DE" sz="1200" kern="1200" dirty="0" smtClean="0">
                <a:solidFill>
                  <a:schemeClr val="tx1"/>
                </a:solidFill>
                <a:effectLst/>
                <a:latin typeface="+mn-lt"/>
                <a:ea typeface="+mn-ea"/>
                <a:cs typeface="+mn-cs"/>
              </a:rPr>
              <a:t> top 25 </a:t>
            </a:r>
            <a:r>
              <a:rPr lang="de-DE" sz="1200" kern="1200" dirty="0" err="1" smtClean="0">
                <a:solidFill>
                  <a:schemeClr val="tx1"/>
                </a:solidFill>
                <a:effectLst/>
                <a:latin typeface="+mn-lt"/>
                <a:ea typeface="+mn-ea"/>
                <a:cs typeface="+mn-cs"/>
              </a:rPr>
              <a:t>of</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most</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common</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passwords</a:t>
            </a:r>
            <a:r>
              <a:rPr lang="de-DE" sz="1200" kern="1200" dirty="0" smtClean="0">
                <a:solidFill>
                  <a:schemeClr val="tx1"/>
                </a:solidFill>
                <a:effectLst/>
                <a:latin typeface="+mn-lt"/>
                <a:ea typeface="+mn-ea"/>
                <a:cs typeface="+mn-cs"/>
              </a:rPr>
              <a:t>. These </a:t>
            </a:r>
            <a:r>
              <a:rPr lang="de-DE" sz="1200" kern="1200" dirty="0" err="1" smtClean="0">
                <a:solidFill>
                  <a:schemeClr val="tx1"/>
                </a:solidFill>
                <a:effectLst/>
                <a:latin typeface="+mn-lt"/>
                <a:ea typeface="+mn-ea"/>
                <a:cs typeface="+mn-cs"/>
              </a:rPr>
              <a:t>passwords</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are</a:t>
            </a:r>
            <a:r>
              <a:rPr lang="de-DE" sz="1200" kern="1200" dirty="0" smtClean="0">
                <a:solidFill>
                  <a:schemeClr val="tx1"/>
                </a:solidFill>
                <a:effectLst/>
                <a:latin typeface="+mn-lt"/>
                <a:ea typeface="+mn-ea"/>
                <a:cs typeface="+mn-cs"/>
              </a:rPr>
              <a:t> so </a:t>
            </a:r>
            <a:r>
              <a:rPr lang="de-DE" sz="1200" kern="1200" dirty="0" err="1" smtClean="0">
                <a:solidFill>
                  <a:schemeClr val="tx1"/>
                </a:solidFill>
                <a:effectLst/>
                <a:latin typeface="+mn-lt"/>
                <a:ea typeface="+mn-ea"/>
                <a:cs typeface="+mn-cs"/>
              </a:rPr>
              <a:t>common</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they</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are</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often</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used</a:t>
            </a:r>
            <a:r>
              <a:rPr lang="de-DE" sz="1200" kern="1200" dirty="0" smtClean="0">
                <a:solidFill>
                  <a:schemeClr val="tx1"/>
                </a:solidFill>
                <a:effectLst/>
                <a:latin typeface="+mn-lt"/>
                <a:ea typeface="+mn-ea"/>
                <a:cs typeface="+mn-cs"/>
              </a:rPr>
              <a:t> in a </a:t>
            </a:r>
            <a:r>
              <a:rPr lang="de-DE" sz="1200" kern="1200" dirty="0" err="1" smtClean="0">
                <a:solidFill>
                  <a:schemeClr val="tx1"/>
                </a:solidFill>
                <a:effectLst/>
                <a:latin typeface="+mn-lt"/>
                <a:ea typeface="+mn-ea"/>
                <a:cs typeface="+mn-cs"/>
              </a:rPr>
              <a:t>reverse­</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brute­force­attack</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where</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each</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password</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is</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tested</a:t>
            </a:r>
            <a:r>
              <a:rPr lang="de-DE" sz="1200" kern="1200" dirty="0" smtClean="0">
                <a:solidFill>
                  <a:schemeClr val="tx1"/>
                </a:solidFill>
                <a:effectLst/>
                <a:latin typeface="+mn-lt"/>
                <a:ea typeface="+mn-ea"/>
                <a:cs typeface="+mn-cs"/>
              </a:rPr>
              <a:t> </a:t>
            </a:r>
            <a:r>
              <a:rPr lang="de-DE" sz="1200" kern="1200" dirty="0" err="1" smtClean="0">
                <a:solidFill>
                  <a:schemeClr val="tx1"/>
                </a:solidFill>
                <a:effectLst/>
                <a:latin typeface="+mn-lt"/>
                <a:ea typeface="+mn-ea"/>
                <a:cs typeface="+mn-cs"/>
              </a:rPr>
              <a:t>against</a:t>
            </a:r>
            <a:r>
              <a:rPr lang="de-DE" sz="1200" kern="1200" dirty="0" smtClean="0">
                <a:solidFill>
                  <a:schemeClr val="tx1"/>
                </a:solidFill>
                <a:effectLst/>
                <a:latin typeface="+mn-lt"/>
                <a:ea typeface="+mn-ea"/>
                <a:cs typeface="+mn-cs"/>
              </a:rPr>
              <a:t> multiple </a:t>
            </a:r>
            <a:r>
              <a:rPr lang="de-DE" sz="1200" kern="1200" dirty="0" err="1" smtClean="0">
                <a:solidFill>
                  <a:schemeClr val="tx1"/>
                </a:solidFill>
                <a:effectLst/>
                <a:latin typeface="+mn-lt"/>
                <a:ea typeface="+mn-ea"/>
                <a:cs typeface="+mn-cs"/>
              </a:rPr>
              <a:t>users</a:t>
            </a:r>
            <a:r>
              <a:rPr lang="de-DE" sz="1200" kern="1200" dirty="0" smtClean="0">
                <a:solidFill>
                  <a:schemeClr val="tx1"/>
                </a:solidFill>
                <a:effectLst/>
                <a:latin typeface="+mn-lt"/>
                <a:ea typeface="+mn-ea"/>
                <a:cs typeface="+mn-cs"/>
              </a:rPr>
              <a:t>. </a:t>
            </a:r>
            <a:endParaRPr lang="de-DE"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de-DE" dirty="0" smtClean="0">
              <a:effectLst/>
            </a:endParaRPr>
          </a:p>
          <a:p>
            <a:pPr>
              <a:spcBef>
                <a:spcPts val="0"/>
              </a:spcBef>
              <a:buNone/>
            </a:pPr>
            <a:endParaRPr sz="1200" dirty="0">
              <a:solidFill>
                <a:schemeClr val="dk1"/>
              </a:solidFill>
            </a:endParaRPr>
          </a:p>
        </p:txBody>
      </p:sp>
      <p:sp>
        <p:nvSpPr>
          <p:cNvPr id="147" name="Shape 14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6" name="Shape 15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157" name="Shape 15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5" name="Shape 16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0" lvl="0" indent="0">
              <a:spcBef>
                <a:spcPts val="0"/>
              </a:spcBef>
              <a:spcAft>
                <a:spcPts val="1200"/>
              </a:spcAft>
              <a:buNone/>
            </a:pPr>
            <a:endParaRPr sz="1200">
              <a:solidFill>
                <a:schemeClr val="dk1"/>
              </a:solidFill>
            </a:endParaRPr>
          </a:p>
        </p:txBody>
      </p:sp>
      <p:sp>
        <p:nvSpPr>
          <p:cNvPr id="166" name="Shape 16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2" name="Shape 17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endParaRPr/>
          </a:p>
        </p:txBody>
      </p:sp>
      <p:sp>
        <p:nvSpPr>
          <p:cNvPr id="173" name="Shape 17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0" name="Shape 18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endParaRPr/>
          </a:p>
        </p:txBody>
      </p:sp>
      <p:sp>
        <p:nvSpPr>
          <p:cNvPr id="181" name="Shape 18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2" name="Shape 19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193" name="Shape 19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4" name="Shape 20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205" name="Shape 20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
        <p:cNvGrpSpPr/>
        <p:nvPr/>
      </p:nvGrpSpPr>
      <p:grpSpPr>
        <a:xfrm>
          <a:off x="0" y="0"/>
          <a:ext cx="0" cy="0"/>
          <a:chOff x="0" y="0"/>
          <a:chExt cx="0" cy="0"/>
        </a:xfrm>
      </p:grpSpPr>
      <p:sp>
        <p:nvSpPr>
          <p:cNvPr id="28" name="Shape 2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 name="Shape 2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a:spcBef>
                <a:spcPts val="0"/>
              </a:spcBef>
              <a:spcAft>
                <a:spcPts val="1200"/>
              </a:spcAft>
              <a:buClr>
                <a:schemeClr val="dk1"/>
              </a:buClr>
              <a:buFont typeface="Arial"/>
              <a:buNone/>
            </a:pPr>
            <a:endParaRPr sz="1200">
              <a:solidFill>
                <a:schemeClr val="dk1"/>
              </a:solidFill>
            </a:endParaRPr>
          </a:p>
        </p:txBody>
      </p:sp>
      <p:sp>
        <p:nvSpPr>
          <p:cNvPr id="30" name="Shape 3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8" name="Shape 21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219" name="Shape 21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Shape 228"/>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9" name="Shape 22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endParaRPr sz="1200">
              <a:solidFill>
                <a:schemeClr val="dk1"/>
              </a:solidFill>
            </a:endParaRPr>
          </a:p>
        </p:txBody>
      </p:sp>
      <p:sp>
        <p:nvSpPr>
          <p:cNvPr id="230" name="Shape 23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0" name="Shape 24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sz="1200">
              <a:solidFill>
                <a:schemeClr val="dk1"/>
              </a:solidFill>
            </a:endParaRPr>
          </a:p>
        </p:txBody>
      </p:sp>
      <p:sp>
        <p:nvSpPr>
          <p:cNvPr id="241" name="Shape 24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50" name="Shape 25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a:spcBef>
                <a:spcPts val="0"/>
              </a:spcBef>
              <a:spcAft>
                <a:spcPts val="1200"/>
              </a:spcAft>
              <a:buNone/>
            </a:pPr>
            <a:endParaRPr/>
          </a:p>
        </p:txBody>
      </p:sp>
      <p:sp>
        <p:nvSpPr>
          <p:cNvPr id="251" name="Shape 25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57" name="Shape 25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spcAft>
                <a:spcPts val="1200"/>
              </a:spcAft>
              <a:buNone/>
            </a:pPr>
            <a:endParaRPr/>
          </a:p>
        </p:txBody>
      </p:sp>
      <p:sp>
        <p:nvSpPr>
          <p:cNvPr id="258" name="Shape 25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73" name="Shape 27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274" name="Shape 27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Shape 287"/>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88" name="Shape 28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289" name="Shape 28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3" name="Shape 30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304" name="Shape 30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Shape 314"/>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5" name="Shape 31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316" name="Shape 31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23" name="Shape 32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324" name="Shape 32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Shape 3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 name="Shape 3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spcAft>
                <a:spcPts val="1200"/>
              </a:spcAft>
              <a:buNone/>
            </a:pPr>
            <a:endParaRPr sz="1200">
              <a:solidFill>
                <a:schemeClr val="dk1"/>
              </a:solidFill>
            </a:endParaRPr>
          </a:p>
        </p:txBody>
      </p:sp>
      <p:sp>
        <p:nvSpPr>
          <p:cNvPr id="37" name="Shape 3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Shape 332"/>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3" name="Shape 33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R="0" lvl="0" algn="l" rtl="0">
              <a:lnSpc>
                <a:spcPct val="100000"/>
              </a:lnSpc>
              <a:spcBef>
                <a:spcPts val="0"/>
              </a:spcBef>
              <a:spcAft>
                <a:spcPts val="0"/>
              </a:spcAft>
              <a:buNone/>
            </a:pPr>
            <a:endParaRPr/>
          </a:p>
        </p:txBody>
      </p:sp>
      <p:sp>
        <p:nvSpPr>
          <p:cNvPr id="334" name="Shape 33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30</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Shape 343"/>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4" name="Shape 34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R="0" lvl="0" algn="l" rtl="0">
              <a:lnSpc>
                <a:spcPct val="100000"/>
              </a:lnSpc>
              <a:spcBef>
                <a:spcPts val="0"/>
              </a:spcBef>
              <a:spcAft>
                <a:spcPts val="0"/>
              </a:spcAft>
              <a:buNone/>
            </a:pPr>
            <a:endParaRPr/>
          </a:p>
        </p:txBody>
      </p:sp>
      <p:sp>
        <p:nvSpPr>
          <p:cNvPr id="345" name="Shape 34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31</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Shape 35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51" name="Shape 35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352" name="Shape 35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32</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Shape 360"/>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1" name="Shape 36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a:spcBef>
                <a:spcPts val="0"/>
              </a:spcBef>
              <a:spcAft>
                <a:spcPts val="1200"/>
              </a:spcAft>
              <a:buNone/>
            </a:pPr>
            <a:endParaRPr/>
          </a:p>
        </p:txBody>
      </p:sp>
      <p:sp>
        <p:nvSpPr>
          <p:cNvPr id="362" name="Shape 36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33</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Shape 36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70" name="Shape 37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spcAft>
                <a:spcPts val="1200"/>
              </a:spcAft>
              <a:buNone/>
            </a:pPr>
            <a:endParaRPr sz="1200">
              <a:solidFill>
                <a:schemeClr val="dk1"/>
              </a:solidFill>
            </a:endParaRPr>
          </a:p>
        </p:txBody>
      </p:sp>
      <p:sp>
        <p:nvSpPr>
          <p:cNvPr id="371" name="Shape 37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34</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Shape 38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4" name="Shape 38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endParaRPr/>
          </a:p>
        </p:txBody>
      </p:sp>
      <p:sp>
        <p:nvSpPr>
          <p:cNvPr id="385" name="Shape 38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35</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Shape 398"/>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9" name="Shape 39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r>
              <a:rPr lang="en-US" sz="1200" kern="1200" dirty="0" smtClean="0">
                <a:solidFill>
                  <a:schemeClr val="tx1"/>
                </a:solidFill>
                <a:effectLst/>
                <a:latin typeface="+mn-lt"/>
                <a:ea typeface="+mn-ea"/>
                <a:cs typeface="+mn-cs"/>
              </a:rPr>
              <a:t>https://</a:t>
            </a:r>
            <a:r>
              <a:rPr lang="en-US" sz="1200" kern="1200" dirty="0" err="1" smtClean="0">
                <a:solidFill>
                  <a:schemeClr val="tx1"/>
                </a:solidFill>
                <a:effectLst/>
                <a:latin typeface="+mn-lt"/>
                <a:ea typeface="+mn-ea"/>
                <a:cs typeface="+mn-cs"/>
              </a:rPr>
              <a:t>www.schneier.com</a:t>
            </a:r>
            <a:r>
              <a:rPr lang="en-US" sz="1200" kern="1200" dirty="0" smtClean="0">
                <a:solidFill>
                  <a:schemeClr val="tx1"/>
                </a:solidFill>
                <a:effectLst/>
                <a:latin typeface="+mn-lt"/>
                <a:ea typeface="+mn-ea"/>
                <a:cs typeface="+mn-cs"/>
              </a:rPr>
              <a:t>/blog/archives/2014/05/</a:t>
            </a:r>
            <a:r>
              <a:rPr lang="en-US" sz="1200" kern="1200" dirty="0" err="1" smtClean="0">
                <a:solidFill>
                  <a:schemeClr val="tx1"/>
                </a:solidFill>
                <a:effectLst/>
                <a:latin typeface="+mn-lt"/>
                <a:ea typeface="+mn-ea"/>
                <a:cs typeface="+mn-cs"/>
              </a:rPr>
              <a:t>preplay_attack_.html</a:t>
            </a:r>
            <a:r>
              <a:rPr lang="en-US" sz="1200" kern="1200" dirty="0" smtClean="0">
                <a:solidFill>
                  <a:schemeClr val="tx1"/>
                </a:solidFill>
                <a:effectLst/>
                <a:latin typeface="+mn-lt"/>
                <a:ea typeface="+mn-ea"/>
                <a:cs typeface="+mn-cs"/>
              </a:rPr>
              <a:t> </a:t>
            </a:r>
            <a:endParaRPr lang="en-US" dirty="0" smtClean="0">
              <a:effectLst/>
            </a:endParaRPr>
          </a:p>
          <a:p>
            <a:pPr lvl="0" rtl="0">
              <a:spcBef>
                <a:spcPts val="0"/>
              </a:spcBef>
              <a:buNone/>
            </a:pPr>
            <a:endParaRPr dirty="0"/>
          </a:p>
        </p:txBody>
      </p:sp>
      <p:sp>
        <p:nvSpPr>
          <p:cNvPr id="400" name="Shape 40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36</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Shape 41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11" name="Shape 41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endParaRPr/>
          </a:p>
        </p:txBody>
      </p:sp>
      <p:sp>
        <p:nvSpPr>
          <p:cNvPr id="412" name="Shape 41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37</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21" name="Shape 42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spcAft>
                <a:spcPts val="1200"/>
              </a:spcAft>
              <a:buNone/>
            </a:pPr>
            <a:endParaRPr/>
          </a:p>
        </p:txBody>
      </p:sp>
      <p:sp>
        <p:nvSpPr>
          <p:cNvPr id="422" name="Shape 42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38</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Shape 4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4" name="Shape 4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45" name="Shape 4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 name="Shape 5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53" name="Shape 5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4" name="Shape 6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65" name="Shape 6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7" name="Shape 7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sz="1200" dirty="0">
              <a:solidFill>
                <a:schemeClr val="dk1"/>
              </a:solidFill>
            </a:endParaRPr>
          </a:p>
        </p:txBody>
      </p:sp>
      <p:sp>
        <p:nvSpPr>
          <p:cNvPr id="78" name="Shape 7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4" name="Shape 8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endParaRPr sz="1200">
              <a:solidFill>
                <a:schemeClr val="dk1"/>
              </a:solidFill>
            </a:endParaRPr>
          </a:p>
        </p:txBody>
      </p:sp>
      <p:sp>
        <p:nvSpPr>
          <p:cNvPr id="85" name="Shape 8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8" name="Shape 9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99" name="Shape 9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Basic Slide">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812241" y="228600"/>
            <a:ext cx="103632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4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4000"/>
            </a:lvl2pPr>
            <a:lvl3pPr marL="0" marR="0" indent="0" algn="l" rtl="0">
              <a:lnSpc>
                <a:spcPct val="150000"/>
              </a:lnSpc>
              <a:spcBef>
                <a:spcPts val="0"/>
              </a:spcBef>
              <a:spcAft>
                <a:spcPts val="0"/>
              </a:spcAft>
              <a:buSzPct val="100000"/>
              <a:buChar char="■"/>
              <a:defRPr sz="4000"/>
            </a:lvl3pPr>
            <a:lvl4pPr marL="0" marR="0" indent="0" algn="l" rtl="0">
              <a:lnSpc>
                <a:spcPct val="150000"/>
              </a:lnSpc>
              <a:spcBef>
                <a:spcPts val="0"/>
              </a:spcBef>
              <a:spcAft>
                <a:spcPts val="0"/>
              </a:spcAft>
              <a:buSzPct val="100000"/>
              <a:buChar char="●"/>
              <a:defRPr sz="4000"/>
            </a:lvl4pPr>
            <a:lvl5pPr marL="0" marR="0" indent="0" algn="l" rtl="0">
              <a:lnSpc>
                <a:spcPct val="150000"/>
              </a:lnSpc>
              <a:spcBef>
                <a:spcPts val="0"/>
              </a:spcBef>
              <a:spcAft>
                <a:spcPts val="0"/>
              </a:spcAft>
              <a:buSzPct val="100000"/>
              <a:buChar char="○"/>
              <a:defRPr sz="4000"/>
            </a:lvl5pPr>
            <a:lvl6pPr marL="596900" marR="0" indent="0" algn="l" rtl="0">
              <a:lnSpc>
                <a:spcPct val="150000"/>
              </a:lnSpc>
              <a:spcBef>
                <a:spcPts val="0"/>
              </a:spcBef>
              <a:spcAft>
                <a:spcPts val="0"/>
              </a:spcAft>
              <a:buSzPct val="100000"/>
              <a:buChar char="■"/>
              <a:defRPr sz="4000"/>
            </a:lvl6pPr>
            <a:lvl7pPr marL="1181100" marR="0" indent="0" algn="l" rtl="0">
              <a:lnSpc>
                <a:spcPct val="150000"/>
              </a:lnSpc>
              <a:spcBef>
                <a:spcPts val="0"/>
              </a:spcBef>
              <a:spcAft>
                <a:spcPts val="0"/>
              </a:spcAft>
              <a:buSzPct val="100000"/>
              <a:buChar char="●"/>
              <a:defRPr sz="4000"/>
            </a:lvl7pPr>
            <a:lvl8pPr marL="1765300" marR="0" indent="0" algn="l" rtl="0">
              <a:lnSpc>
                <a:spcPct val="150000"/>
              </a:lnSpc>
              <a:spcBef>
                <a:spcPts val="0"/>
              </a:spcBef>
              <a:spcAft>
                <a:spcPts val="0"/>
              </a:spcAft>
              <a:buSzPct val="100000"/>
              <a:buChar char="○"/>
              <a:defRPr sz="4000"/>
            </a:lvl8pPr>
            <a:lvl9pPr marL="2349500" marR="0" indent="0" algn="l" rtl="0">
              <a:lnSpc>
                <a:spcPct val="150000"/>
              </a:lnSpc>
              <a:spcBef>
                <a:spcPts val="0"/>
              </a:spcBef>
              <a:spcAft>
                <a:spcPts val="0"/>
              </a:spcAft>
              <a:buSzPct val="100000"/>
              <a:buChar char="■"/>
              <a:defRPr sz="4000"/>
            </a:lvl9pPr>
          </a:lstStyle>
          <a:p>
            <a:endParaRPr/>
          </a:p>
        </p:txBody>
      </p:sp>
      <p:sp>
        <p:nvSpPr>
          <p:cNvPr id="13" name="Shape 13"/>
          <p:cNvSpPr txBox="1">
            <a:spLocks noGrp="1"/>
          </p:cNvSpPr>
          <p:nvPr>
            <p:ph type="body" idx="1"/>
          </p:nvPr>
        </p:nvSpPr>
        <p:spPr>
          <a:xfrm>
            <a:off x="812241" y="1371600"/>
            <a:ext cx="10363200" cy="4904699"/>
          </a:xfrm>
          <a:prstGeom prst="rect">
            <a:avLst/>
          </a:prstGeom>
          <a:noFill/>
          <a:ln>
            <a:noFill/>
          </a:ln>
        </p:spPr>
        <p:txBody>
          <a:bodyPr lIns="117825" tIns="117825" rIns="117825" bIns="117825" anchor="t" anchorCtr="0"/>
          <a:lstStyle>
            <a:lvl1pPr marL="444500" marR="0" indent="-254000" algn="l" rtl="0">
              <a:lnSpc>
                <a:spcPct val="150000"/>
              </a:lnSpc>
              <a:spcBef>
                <a:spcPts val="800"/>
              </a:spcBef>
              <a:spcAft>
                <a:spcPts val="0"/>
              </a:spcAft>
              <a:buSzPct val="100000"/>
              <a:buFont typeface="Gloria Hallelujah"/>
              <a:buChar char="●"/>
              <a:defRPr sz="2700">
                <a:latin typeface="Gloria Hallelujah"/>
                <a:ea typeface="Gloria Hallelujah"/>
                <a:cs typeface="Gloria Hallelujah"/>
                <a:sym typeface="Gloria Hallelujah"/>
              </a:defRPr>
            </a:lvl1pPr>
            <a:lvl2pPr marL="952500" marR="0" indent="-190500" algn="l" rtl="0">
              <a:lnSpc>
                <a:spcPct val="150000"/>
              </a:lnSpc>
              <a:spcBef>
                <a:spcPts val="700"/>
              </a:spcBef>
              <a:spcAft>
                <a:spcPts val="0"/>
              </a:spcAft>
              <a:buSzPct val="100000"/>
              <a:buFont typeface="Gloria Hallelujah"/>
              <a:buChar char="●"/>
              <a:defRPr sz="2700">
                <a:latin typeface="Gloria Hallelujah"/>
                <a:ea typeface="Gloria Hallelujah"/>
                <a:cs typeface="Gloria Hallelujah"/>
                <a:sym typeface="Gloria Hallelujah"/>
              </a:defRPr>
            </a:lvl2pPr>
            <a:lvl3pPr marL="1473200" marR="0" indent="-165100" algn="l" rtl="0">
              <a:lnSpc>
                <a:spcPct val="150000"/>
              </a:lnSpc>
              <a:spcBef>
                <a:spcPts val="600"/>
              </a:spcBef>
              <a:spcAft>
                <a:spcPts val="0"/>
              </a:spcAft>
              <a:buSzPct val="100000"/>
              <a:buFont typeface="Gloria Hallelujah"/>
              <a:buChar char="●"/>
              <a:defRPr sz="2700">
                <a:latin typeface="Gloria Hallelujah"/>
                <a:ea typeface="Gloria Hallelujah"/>
                <a:cs typeface="Gloria Hallelujah"/>
                <a:sym typeface="Gloria Hallelujah"/>
              </a:defRPr>
            </a:lvl3pPr>
            <a:lvl4pPr marL="20701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4pPr>
            <a:lvl5pPr marL="26543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5pPr>
            <a:lvl6pPr marL="32385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6pPr>
            <a:lvl7pPr marL="38227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7pPr>
            <a:lvl8pPr marL="44196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8pPr>
            <a:lvl9pPr marL="50165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
        <p:cNvGrpSpPr/>
        <p:nvPr/>
      </p:nvGrpSpPr>
      <p:grpSpPr>
        <a:xfrm>
          <a:off x="0" y="0"/>
          <a:ext cx="0" cy="0"/>
          <a:chOff x="0" y="0"/>
          <a:chExt cx="0" cy="0"/>
        </a:xfrm>
      </p:grpSpPr>
      <p:sp>
        <p:nvSpPr>
          <p:cNvPr id="9" name="Shape 9"/>
          <p:cNvSpPr txBox="1">
            <a:spLocks noGrp="1"/>
          </p:cNvSpPr>
          <p:nvPr>
            <p:ph type="title"/>
          </p:nvPr>
        </p:nvSpPr>
        <p:spPr>
          <a:xfrm>
            <a:off x="812241" y="228600"/>
            <a:ext cx="103632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4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4000"/>
            </a:lvl2pPr>
            <a:lvl3pPr marL="0" marR="0" indent="0" algn="l" rtl="0">
              <a:lnSpc>
                <a:spcPct val="150000"/>
              </a:lnSpc>
              <a:spcBef>
                <a:spcPts val="0"/>
              </a:spcBef>
              <a:spcAft>
                <a:spcPts val="0"/>
              </a:spcAft>
              <a:buSzPct val="100000"/>
              <a:buChar char="■"/>
              <a:defRPr sz="4000"/>
            </a:lvl3pPr>
            <a:lvl4pPr marL="0" marR="0" indent="0" algn="l" rtl="0">
              <a:lnSpc>
                <a:spcPct val="150000"/>
              </a:lnSpc>
              <a:spcBef>
                <a:spcPts val="0"/>
              </a:spcBef>
              <a:spcAft>
                <a:spcPts val="0"/>
              </a:spcAft>
              <a:buSzPct val="100000"/>
              <a:buChar char="●"/>
              <a:defRPr sz="4000"/>
            </a:lvl4pPr>
            <a:lvl5pPr marL="0" marR="0" indent="0" algn="l" rtl="0">
              <a:lnSpc>
                <a:spcPct val="150000"/>
              </a:lnSpc>
              <a:spcBef>
                <a:spcPts val="0"/>
              </a:spcBef>
              <a:spcAft>
                <a:spcPts val="0"/>
              </a:spcAft>
              <a:buSzPct val="100000"/>
              <a:buChar char="○"/>
              <a:defRPr sz="4000"/>
            </a:lvl5pPr>
            <a:lvl6pPr marL="596900" marR="0" indent="0" algn="l" rtl="0">
              <a:lnSpc>
                <a:spcPct val="150000"/>
              </a:lnSpc>
              <a:spcBef>
                <a:spcPts val="0"/>
              </a:spcBef>
              <a:spcAft>
                <a:spcPts val="0"/>
              </a:spcAft>
              <a:buSzPct val="100000"/>
              <a:buChar char="■"/>
              <a:defRPr sz="4000"/>
            </a:lvl6pPr>
            <a:lvl7pPr marL="1181100" marR="0" indent="0" algn="l" rtl="0">
              <a:lnSpc>
                <a:spcPct val="150000"/>
              </a:lnSpc>
              <a:spcBef>
                <a:spcPts val="0"/>
              </a:spcBef>
              <a:spcAft>
                <a:spcPts val="0"/>
              </a:spcAft>
              <a:buSzPct val="100000"/>
              <a:buChar char="●"/>
              <a:defRPr sz="4000"/>
            </a:lvl7pPr>
            <a:lvl8pPr marL="1765300" marR="0" indent="0" algn="l" rtl="0">
              <a:lnSpc>
                <a:spcPct val="150000"/>
              </a:lnSpc>
              <a:spcBef>
                <a:spcPts val="0"/>
              </a:spcBef>
              <a:spcAft>
                <a:spcPts val="0"/>
              </a:spcAft>
              <a:buSzPct val="100000"/>
              <a:buChar char="○"/>
              <a:defRPr sz="4000"/>
            </a:lvl8pPr>
            <a:lvl9pPr marL="2349500" marR="0" indent="0" algn="l" rtl="0">
              <a:lnSpc>
                <a:spcPct val="150000"/>
              </a:lnSpc>
              <a:spcBef>
                <a:spcPts val="0"/>
              </a:spcBef>
              <a:spcAft>
                <a:spcPts val="0"/>
              </a:spcAft>
              <a:buSzPct val="100000"/>
              <a:buChar char="■"/>
              <a:defRPr sz="4000"/>
            </a:lvl9pPr>
          </a:lstStyle>
          <a:p>
            <a:endParaRPr/>
          </a:p>
        </p:txBody>
      </p:sp>
      <p:sp>
        <p:nvSpPr>
          <p:cNvPr id="10" name="Shape 10"/>
          <p:cNvSpPr txBox="1">
            <a:spLocks noGrp="1"/>
          </p:cNvSpPr>
          <p:nvPr>
            <p:ph type="body" idx="1"/>
          </p:nvPr>
        </p:nvSpPr>
        <p:spPr>
          <a:xfrm>
            <a:off x="812241" y="1371600"/>
            <a:ext cx="10363200" cy="4904699"/>
          </a:xfrm>
          <a:prstGeom prst="rect">
            <a:avLst/>
          </a:prstGeom>
          <a:noFill/>
          <a:ln>
            <a:noFill/>
          </a:ln>
        </p:spPr>
        <p:txBody>
          <a:bodyPr lIns="117825" tIns="117825" rIns="117825" bIns="117825" anchor="t" anchorCtr="0"/>
          <a:lstStyle>
            <a:lvl1pPr marL="444500" marR="0" indent="-254000" algn="l" rtl="0">
              <a:lnSpc>
                <a:spcPct val="150000"/>
              </a:lnSpc>
              <a:spcBef>
                <a:spcPts val="800"/>
              </a:spcBef>
              <a:spcAft>
                <a:spcPts val="0"/>
              </a:spcAft>
              <a:buSzPct val="100000"/>
              <a:buFont typeface="Gloria Hallelujah"/>
              <a:buChar char="●"/>
              <a:defRPr sz="2700">
                <a:latin typeface="Gloria Hallelujah"/>
                <a:ea typeface="Gloria Hallelujah"/>
                <a:cs typeface="Gloria Hallelujah"/>
                <a:sym typeface="Gloria Hallelujah"/>
              </a:defRPr>
            </a:lvl1pPr>
            <a:lvl2pPr marL="952500" marR="0" indent="-190500" algn="l" rtl="0">
              <a:lnSpc>
                <a:spcPct val="150000"/>
              </a:lnSpc>
              <a:spcBef>
                <a:spcPts val="700"/>
              </a:spcBef>
              <a:spcAft>
                <a:spcPts val="0"/>
              </a:spcAft>
              <a:buSzPct val="100000"/>
              <a:buFont typeface="Gloria Hallelujah"/>
              <a:buChar char="●"/>
              <a:defRPr sz="2700">
                <a:latin typeface="Gloria Hallelujah"/>
                <a:ea typeface="Gloria Hallelujah"/>
                <a:cs typeface="Gloria Hallelujah"/>
                <a:sym typeface="Gloria Hallelujah"/>
              </a:defRPr>
            </a:lvl2pPr>
            <a:lvl3pPr marL="1473200" marR="0" indent="-165100" algn="l" rtl="0">
              <a:lnSpc>
                <a:spcPct val="150000"/>
              </a:lnSpc>
              <a:spcBef>
                <a:spcPts val="600"/>
              </a:spcBef>
              <a:spcAft>
                <a:spcPts val="0"/>
              </a:spcAft>
              <a:buSzPct val="100000"/>
              <a:buFont typeface="Gloria Hallelujah"/>
              <a:buChar char="●"/>
              <a:defRPr sz="2700">
                <a:latin typeface="Gloria Hallelujah"/>
                <a:ea typeface="Gloria Hallelujah"/>
                <a:cs typeface="Gloria Hallelujah"/>
                <a:sym typeface="Gloria Hallelujah"/>
              </a:defRPr>
            </a:lvl3pPr>
            <a:lvl4pPr marL="20701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4pPr>
            <a:lvl5pPr marL="26543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5pPr>
            <a:lvl6pPr marL="32385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6pPr>
            <a:lvl7pPr marL="38227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7pPr>
            <a:lvl8pPr marL="44196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8pPr>
            <a:lvl9pPr marL="50165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23.png"/></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21.png"/><Relationship Id="rId5" Type="http://schemas.openxmlformats.org/officeDocument/2006/relationships/image" Target="../media/image22.png"/><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
        <p:cNvGrpSpPr/>
        <p:nvPr/>
      </p:nvGrpSpPr>
      <p:grpSpPr>
        <a:xfrm>
          <a:off x="0" y="0"/>
          <a:ext cx="0" cy="0"/>
          <a:chOff x="0" y="0"/>
          <a:chExt cx="0" cy="0"/>
        </a:xfrm>
      </p:grpSpPr>
      <p:sp>
        <p:nvSpPr>
          <p:cNvPr id="15" name="Shape 15"/>
          <p:cNvSpPr txBox="1">
            <a:spLocks noGrp="1"/>
          </p:cNvSpPr>
          <p:nvPr>
            <p:ph type="title"/>
          </p:nvPr>
        </p:nvSpPr>
        <p:spPr>
          <a:xfrm>
            <a:off x="944883" y="663066"/>
            <a:ext cx="10363200" cy="1143000"/>
          </a:xfrm>
          <a:prstGeom prst="rect">
            <a:avLst/>
          </a:prstGeom>
        </p:spPr>
        <p:txBody>
          <a:bodyPr lIns="117825" tIns="117825" rIns="117825" bIns="117825" anchor="ctr" anchorCtr="0">
            <a:noAutofit/>
          </a:bodyPr>
          <a:lstStyle/>
          <a:p>
            <a:pPr lvl="0" algn="l" rtl="0">
              <a:spcBef>
                <a:spcPts val="0"/>
              </a:spcBef>
              <a:buNone/>
            </a:pPr>
            <a:r>
              <a:rPr lang="en-US" sz="4800">
                <a:latin typeface="Questrial"/>
                <a:ea typeface="Questrial"/>
                <a:cs typeface="Questrial"/>
                <a:sym typeface="Questrial"/>
              </a:rPr>
              <a:t>Authentication</a:t>
            </a:r>
          </a:p>
        </p:txBody>
      </p:sp>
      <p:sp>
        <p:nvSpPr>
          <p:cNvPr id="16" name="Shape 16"/>
          <p:cNvSpPr txBox="1"/>
          <p:nvPr/>
        </p:nvSpPr>
        <p:spPr>
          <a:xfrm>
            <a:off x="883908" y="780850"/>
            <a:ext cx="6616499" cy="2000100"/>
          </a:xfrm>
          <a:prstGeom prst="rect">
            <a:avLst/>
          </a:prstGeom>
          <a:noFill/>
          <a:ln>
            <a:noFill/>
          </a:ln>
        </p:spPr>
        <p:txBody>
          <a:bodyPr lIns="60950" tIns="60950" rIns="60950" bIns="60950" anchor="ctr" anchorCtr="0">
            <a:noAutofit/>
          </a:bodyPr>
          <a:lstStyle/>
          <a:p>
            <a:pPr lvl="0" rtl="0">
              <a:lnSpc>
                <a:spcPct val="150000"/>
              </a:lnSpc>
              <a:spcBef>
                <a:spcPts val="0"/>
              </a:spcBef>
              <a:buNone/>
            </a:pPr>
            <a:r>
              <a:rPr lang="en-US" sz="4000" b="1">
                <a:solidFill>
                  <a:schemeClr val="dk1"/>
                </a:solidFill>
                <a:latin typeface="Questrial"/>
                <a:ea typeface="Questrial"/>
                <a:cs typeface="Questrial"/>
                <a:sym typeface="Questrial"/>
              </a:rPr>
              <a:t> Lesson Introduction</a:t>
            </a:r>
          </a:p>
        </p:txBody>
      </p:sp>
      <p:sp>
        <p:nvSpPr>
          <p:cNvPr id="17" name="Shape 17"/>
          <p:cNvSpPr txBox="1">
            <a:spLocks noGrp="1"/>
          </p:cNvSpPr>
          <p:nvPr>
            <p:ph type="body" idx="1"/>
          </p:nvPr>
        </p:nvSpPr>
        <p:spPr>
          <a:xfrm>
            <a:off x="798725" y="2723300"/>
            <a:ext cx="10426199" cy="1896299"/>
          </a:xfrm>
          <a:prstGeom prst="rect">
            <a:avLst/>
          </a:prstGeom>
        </p:spPr>
        <p:txBody>
          <a:bodyPr lIns="117825" tIns="117825" rIns="117825" bIns="117825" anchor="t" anchorCtr="0">
            <a:noAutofit/>
          </a:bodyPr>
          <a:lstStyle/>
          <a:p>
            <a:pPr marL="457200" lvl="0" indent="-228600" rtl="0">
              <a:lnSpc>
                <a:spcPct val="100000"/>
              </a:lnSpc>
              <a:spcBef>
                <a:spcPts val="0"/>
              </a:spcBef>
              <a:spcAft>
                <a:spcPts val="1200"/>
              </a:spcAft>
              <a:buClr>
                <a:schemeClr val="dk1"/>
              </a:buClr>
              <a:buSzPct val="100000"/>
              <a:buFont typeface="Questrial"/>
            </a:pPr>
            <a:r>
              <a:rPr lang="en-US" sz="2400">
                <a:solidFill>
                  <a:schemeClr val="dk1"/>
                </a:solidFill>
                <a:latin typeface="Questrial"/>
                <a:ea typeface="Questrial"/>
                <a:cs typeface="Questrial"/>
                <a:sym typeface="Questrial"/>
              </a:rPr>
              <a:t>Understand the </a:t>
            </a:r>
            <a:r>
              <a:rPr lang="en-US" sz="2400" b="1">
                <a:solidFill>
                  <a:srgbClr val="6B9462"/>
                </a:solidFill>
                <a:latin typeface="Questrial"/>
                <a:ea typeface="Questrial"/>
                <a:cs typeface="Questrial"/>
                <a:sym typeface="Questrial"/>
              </a:rPr>
              <a:t>importance of authentication</a:t>
            </a:r>
          </a:p>
          <a:p>
            <a:pPr marL="0" lvl="0" indent="0" rtl="0">
              <a:lnSpc>
                <a:spcPct val="100000"/>
              </a:lnSpc>
              <a:spcBef>
                <a:spcPts val="0"/>
              </a:spcBef>
              <a:spcAft>
                <a:spcPts val="1200"/>
              </a:spcAft>
              <a:buNone/>
            </a:pPr>
            <a:endParaRPr sz="2400">
              <a:solidFill>
                <a:schemeClr val="dk1"/>
              </a:solidFill>
              <a:latin typeface="Questrial"/>
              <a:ea typeface="Questrial"/>
              <a:cs typeface="Questrial"/>
              <a:sym typeface="Questrial"/>
            </a:endParaRPr>
          </a:p>
          <a:p>
            <a:pPr marL="457200" lvl="0" indent="-228600" rtl="0">
              <a:lnSpc>
                <a:spcPct val="100000"/>
              </a:lnSpc>
              <a:spcBef>
                <a:spcPts val="0"/>
              </a:spcBef>
              <a:spcAft>
                <a:spcPts val="1200"/>
              </a:spcAft>
              <a:buClr>
                <a:schemeClr val="dk1"/>
              </a:buClr>
              <a:buSzPct val="100000"/>
              <a:buFont typeface="Questrial"/>
            </a:pPr>
            <a:r>
              <a:rPr lang="en-US" sz="2400">
                <a:solidFill>
                  <a:schemeClr val="dk1"/>
                </a:solidFill>
                <a:latin typeface="Questrial"/>
                <a:ea typeface="Questrial"/>
                <a:cs typeface="Questrial"/>
                <a:sym typeface="Questrial"/>
              </a:rPr>
              <a:t>Learn </a:t>
            </a:r>
            <a:r>
              <a:rPr lang="en-US" sz="2400" b="1">
                <a:solidFill>
                  <a:srgbClr val="6B9462"/>
                </a:solidFill>
                <a:latin typeface="Questrial"/>
                <a:ea typeface="Questrial"/>
                <a:cs typeface="Questrial"/>
                <a:sym typeface="Questrial"/>
              </a:rPr>
              <a:t>how authentication can be implemented</a:t>
            </a:r>
          </a:p>
          <a:p>
            <a:pPr marL="0" lvl="0" indent="0" rtl="0">
              <a:lnSpc>
                <a:spcPct val="100000"/>
              </a:lnSpc>
              <a:spcBef>
                <a:spcPts val="0"/>
              </a:spcBef>
              <a:spcAft>
                <a:spcPts val="1200"/>
              </a:spcAft>
              <a:buNone/>
            </a:pPr>
            <a:endParaRPr sz="2400">
              <a:solidFill>
                <a:schemeClr val="dk1"/>
              </a:solidFill>
              <a:latin typeface="Questrial"/>
              <a:ea typeface="Questrial"/>
              <a:cs typeface="Questrial"/>
              <a:sym typeface="Questrial"/>
            </a:endParaRPr>
          </a:p>
          <a:p>
            <a:pPr marL="457200" lvl="0" indent="-228600" rtl="0">
              <a:lnSpc>
                <a:spcPct val="100000"/>
              </a:lnSpc>
              <a:spcBef>
                <a:spcPts val="0"/>
              </a:spcBef>
              <a:spcAft>
                <a:spcPts val="1200"/>
              </a:spcAft>
              <a:buClr>
                <a:schemeClr val="dk1"/>
              </a:buClr>
              <a:buSzPct val="100000"/>
              <a:buFont typeface="Questrial"/>
            </a:pPr>
            <a:r>
              <a:rPr lang="en-US" sz="2400">
                <a:solidFill>
                  <a:schemeClr val="dk1"/>
                </a:solidFill>
                <a:latin typeface="Questrial"/>
                <a:ea typeface="Questrial"/>
                <a:cs typeface="Questrial"/>
                <a:sym typeface="Questrial"/>
              </a:rPr>
              <a:t>Understand </a:t>
            </a:r>
            <a:r>
              <a:rPr lang="en-US" sz="2400" b="1">
                <a:solidFill>
                  <a:srgbClr val="6B9462"/>
                </a:solidFill>
                <a:latin typeface="Questrial"/>
                <a:ea typeface="Questrial"/>
                <a:cs typeface="Questrial"/>
                <a:sym typeface="Questrial"/>
              </a:rPr>
              <a:t>threats to authentication</a:t>
            </a:r>
          </a:p>
        </p:txBody>
      </p:sp>
      <p:cxnSp>
        <p:nvCxnSpPr>
          <p:cNvPr id="18" name="Shape 18"/>
          <p:cNvCxnSpPr/>
          <p:nvPr/>
        </p:nvCxnSpPr>
        <p:spPr>
          <a:xfrm>
            <a:off x="864250" y="2366375"/>
            <a:ext cx="10124100" cy="0"/>
          </a:xfrm>
          <a:prstGeom prst="straightConnector1">
            <a:avLst/>
          </a:prstGeom>
          <a:noFill/>
          <a:ln w="38100" cap="flat" cmpd="sng">
            <a:solidFill>
              <a:srgbClr val="000000"/>
            </a:solidFill>
            <a:prstDash val="solid"/>
            <a:round/>
            <a:headEnd type="none" w="lg" len="lg"/>
            <a:tailEnd type="none" w="lg" len="lg"/>
          </a:ln>
        </p:spPr>
      </p:cxnSp>
      <p:cxnSp>
        <p:nvCxnSpPr>
          <p:cNvPr id="19" name="Shape 19"/>
          <p:cNvCxnSpPr/>
          <p:nvPr/>
        </p:nvCxnSpPr>
        <p:spPr>
          <a:xfrm>
            <a:off x="883900" y="5790550"/>
            <a:ext cx="10124100" cy="0"/>
          </a:xfrm>
          <a:prstGeom prst="straightConnector1">
            <a:avLst/>
          </a:prstGeom>
          <a:noFill/>
          <a:ln w="38100" cap="flat" cmpd="sng">
            <a:solidFill>
              <a:srgbClr val="000000"/>
            </a:solidFill>
            <a:prstDash val="solid"/>
            <a:round/>
            <a:headEnd type="none" w="lg" len="lg"/>
            <a:tailEnd type="none" w="lg" len="lg"/>
          </a:ln>
        </p:spPr>
      </p:cxnSp>
    </p:spTree>
  </p:cSld>
  <p:clrMapOvr>
    <a:masterClrMapping/>
  </p:clrMapOvr>
  <p:transition xmlns:p14="http://schemas.microsoft.com/office/powerpoint/2010/mai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2885050" y="398850"/>
            <a:ext cx="8905800" cy="1143000"/>
          </a:xfrm>
          <a:prstGeom prst="rect">
            <a:avLst/>
          </a:prstGeom>
        </p:spPr>
        <p:txBody>
          <a:bodyPr lIns="117825" tIns="117825" rIns="117825" bIns="117825" anchor="ctr" anchorCtr="0">
            <a:noAutofit/>
          </a:bodyPr>
          <a:lstStyle/>
          <a:p>
            <a:pPr lvl="0" algn="l" rtl="0">
              <a:lnSpc>
                <a:spcPct val="100000"/>
              </a:lnSpc>
              <a:spcBef>
                <a:spcPts val="0"/>
              </a:spcBef>
              <a:buNone/>
            </a:pPr>
            <a:r>
              <a:rPr lang="en-US"/>
              <a:t>Implementation Quiz</a:t>
            </a:r>
          </a:p>
        </p:txBody>
      </p:sp>
      <p:sp>
        <p:nvSpPr>
          <p:cNvPr id="102" name="Shape 102"/>
          <p:cNvSpPr txBox="1">
            <a:spLocks noGrp="1"/>
          </p:cNvSpPr>
          <p:nvPr>
            <p:ph type="body" idx="1"/>
          </p:nvPr>
        </p:nvSpPr>
        <p:spPr>
          <a:xfrm>
            <a:off x="4079400" y="5399850"/>
            <a:ext cx="3751199" cy="9329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a:solidFill>
                  <a:schemeClr val="dk1"/>
                </a:solidFill>
              </a:rPr>
              <a:t>Something you are</a:t>
            </a:r>
          </a:p>
        </p:txBody>
      </p:sp>
      <p:pic>
        <p:nvPicPr>
          <p:cNvPr id="103" name="Shape 103"/>
          <p:cNvPicPr preferRelativeResize="0"/>
          <p:nvPr/>
        </p:nvPicPr>
        <p:blipFill>
          <a:blip r:embed="rId3">
            <a:alphaModFix/>
          </a:blip>
          <a:stretch>
            <a:fillRect/>
          </a:stretch>
        </p:blipFill>
        <p:spPr>
          <a:xfrm>
            <a:off x="873046" y="471796"/>
            <a:ext cx="1617449" cy="1785496"/>
          </a:xfrm>
          <a:prstGeom prst="rect">
            <a:avLst/>
          </a:prstGeom>
          <a:noFill/>
          <a:ln>
            <a:noFill/>
          </a:ln>
        </p:spPr>
      </p:pic>
      <p:sp>
        <p:nvSpPr>
          <p:cNvPr id="104" name="Shape 104"/>
          <p:cNvSpPr txBox="1"/>
          <p:nvPr/>
        </p:nvSpPr>
        <p:spPr>
          <a:xfrm>
            <a:off x="2885050" y="1297200"/>
            <a:ext cx="8729400" cy="1029599"/>
          </a:xfrm>
          <a:prstGeom prst="rect">
            <a:avLst/>
          </a:prstGeom>
          <a:noFill/>
          <a:ln>
            <a:noFill/>
          </a:ln>
        </p:spPr>
        <p:txBody>
          <a:bodyPr lIns="91425" tIns="91425" rIns="91425" bIns="91425" anchor="ctr" anchorCtr="0">
            <a:noAutofit/>
          </a:bodyPr>
          <a:lstStyle/>
          <a:p>
            <a:pPr lvl="0" rtl="0">
              <a:spcBef>
                <a:spcPts val="0"/>
              </a:spcBef>
              <a:buNone/>
            </a:pPr>
            <a:r>
              <a:rPr lang="en-US" sz="3000">
                <a:solidFill>
                  <a:srgbClr val="4E75A8"/>
                </a:solidFill>
                <a:latin typeface="Gloria Hallelujah"/>
                <a:ea typeface="Gloria Hallelujah"/>
                <a:cs typeface="Gloria Hallelujah"/>
                <a:sym typeface="Gloria Hallelujah"/>
              </a:rPr>
              <a:t>Check the correct answer from the choices.</a:t>
            </a:r>
            <a:r>
              <a:rPr lang="en-US" sz="3000">
                <a:solidFill>
                  <a:schemeClr val="dk1"/>
                </a:solidFill>
                <a:latin typeface="Gloria Hallelujah"/>
                <a:ea typeface="Gloria Hallelujah"/>
                <a:cs typeface="Gloria Hallelujah"/>
                <a:sym typeface="Gloria Hallelujah"/>
              </a:rPr>
              <a:t> </a:t>
            </a:r>
          </a:p>
        </p:txBody>
      </p:sp>
      <p:sp>
        <p:nvSpPr>
          <p:cNvPr id="105" name="Shape 105"/>
          <p:cNvSpPr txBox="1"/>
          <p:nvPr/>
        </p:nvSpPr>
        <p:spPr>
          <a:xfrm>
            <a:off x="1665850" y="2930475"/>
            <a:ext cx="9419699" cy="1314300"/>
          </a:xfrm>
          <a:prstGeom prst="rect">
            <a:avLst/>
          </a:prstGeom>
          <a:noFill/>
          <a:ln>
            <a:noFill/>
          </a:ln>
        </p:spPr>
        <p:txBody>
          <a:bodyPr lIns="91425" tIns="91425" rIns="91425" bIns="91425" anchor="ctr" anchorCtr="0">
            <a:noAutofit/>
          </a:bodyPr>
          <a:lstStyle/>
          <a:p>
            <a:pPr lvl="0" rtl="0">
              <a:spcBef>
                <a:spcPts val="0"/>
              </a:spcBef>
              <a:buClr>
                <a:schemeClr val="dk1"/>
              </a:buClr>
              <a:buSzPct val="36666"/>
              <a:buFont typeface="Arial"/>
              <a:buNone/>
            </a:pPr>
            <a:r>
              <a:rPr lang="en-US" sz="3000">
                <a:solidFill>
                  <a:schemeClr val="dk1"/>
                </a:solidFill>
                <a:latin typeface="Gloria Hallelujah"/>
                <a:ea typeface="Gloria Hallelujah"/>
                <a:cs typeface="Gloria Hallelujah"/>
                <a:sym typeface="Gloria Hallelujah"/>
              </a:rPr>
              <a:t>A number of online banking systems send a limited lifetime PIN to your smartphone for you to be able to authenticate yourself to the bank. Is this an example of...</a:t>
            </a:r>
          </a:p>
          <a:p>
            <a:pPr lvl="0" rtl="0">
              <a:spcBef>
                <a:spcPts val="0"/>
              </a:spcBef>
              <a:buNone/>
            </a:pPr>
            <a:endParaRPr sz="3000">
              <a:solidFill>
                <a:schemeClr val="dk1"/>
              </a:solidFill>
              <a:latin typeface="Gloria Hallelujah"/>
              <a:ea typeface="Gloria Hallelujah"/>
              <a:cs typeface="Gloria Hallelujah"/>
              <a:sym typeface="Gloria Hallelujah"/>
            </a:endParaRPr>
          </a:p>
        </p:txBody>
      </p:sp>
      <p:sp>
        <p:nvSpPr>
          <p:cNvPr id="106" name="Shape 106"/>
          <p:cNvSpPr txBox="1"/>
          <p:nvPr/>
        </p:nvSpPr>
        <p:spPr>
          <a:xfrm>
            <a:off x="4079400" y="4416725"/>
            <a:ext cx="3979500" cy="9329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Something you have</a:t>
            </a:r>
          </a:p>
        </p:txBody>
      </p:sp>
      <p:sp>
        <p:nvSpPr>
          <p:cNvPr id="107" name="Shape 107"/>
          <p:cNvSpPr/>
          <p:nvPr/>
        </p:nvSpPr>
        <p:spPr>
          <a:xfrm>
            <a:off x="3139500" y="45831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8" name="Shape 108"/>
          <p:cNvSpPr/>
          <p:nvPr/>
        </p:nvSpPr>
        <p:spPr>
          <a:xfrm>
            <a:off x="3139500" y="53998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812250" y="373725"/>
            <a:ext cx="107577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Threat Modeling of the Password Method</a:t>
            </a:r>
          </a:p>
        </p:txBody>
      </p:sp>
      <p:sp>
        <p:nvSpPr>
          <p:cNvPr id="115" name="Shape 115"/>
          <p:cNvSpPr txBox="1">
            <a:spLocks noGrp="1"/>
          </p:cNvSpPr>
          <p:nvPr>
            <p:ph type="body" idx="1"/>
          </p:nvPr>
        </p:nvSpPr>
        <p:spPr>
          <a:xfrm>
            <a:off x="4876000" y="1779275"/>
            <a:ext cx="6543899" cy="4179000"/>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b="1">
                <a:solidFill>
                  <a:srgbClr val="6B9462"/>
                </a:solidFill>
              </a:rPr>
              <a:t>Guessing the password</a:t>
            </a:r>
            <a:r>
              <a:rPr lang="en-US" sz="3000">
                <a:solidFill>
                  <a:schemeClr val="dk1"/>
                </a:solidFill>
              </a:rPr>
              <a:t> for a given user allows impersonation</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b="1">
                <a:solidFill>
                  <a:srgbClr val="6B9462"/>
                </a:solidFill>
              </a:rPr>
              <a:t>Impersonating </a:t>
            </a:r>
            <a:r>
              <a:rPr lang="en-US" sz="3000">
                <a:solidFill>
                  <a:schemeClr val="dk1"/>
                </a:solidFill>
              </a:rPr>
              <a:t>a real login program</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b="1">
                <a:solidFill>
                  <a:srgbClr val="6B9462"/>
                </a:solidFill>
              </a:rPr>
              <a:t>Keylogging </a:t>
            </a:r>
            <a:r>
              <a:rPr lang="en-US" sz="3000">
                <a:solidFill>
                  <a:schemeClr val="dk1"/>
                </a:solidFill>
              </a:rPr>
              <a:t>to steal a password</a:t>
            </a:r>
          </a:p>
          <a:p>
            <a:pPr>
              <a:spcBef>
                <a:spcPts val="0"/>
              </a:spcBef>
              <a:buNone/>
            </a:pPr>
            <a:endParaRPr sz="3000"/>
          </a:p>
        </p:txBody>
      </p:sp>
      <p:pic>
        <p:nvPicPr>
          <p:cNvPr id="116" name="Shape 116"/>
          <p:cNvPicPr preferRelativeResize="0"/>
          <p:nvPr/>
        </p:nvPicPr>
        <p:blipFill>
          <a:blip r:embed="rId3">
            <a:alphaModFix/>
          </a:blip>
          <a:stretch>
            <a:fillRect/>
          </a:stretch>
        </p:blipFill>
        <p:spPr>
          <a:xfrm>
            <a:off x="1064500" y="1614750"/>
            <a:ext cx="3063024" cy="4508049"/>
          </a:xfrm>
          <a:prstGeom prst="rect">
            <a:avLst/>
          </a:prstGeom>
          <a:noFill/>
          <a:ln>
            <a:noFill/>
          </a:ln>
        </p:spPr>
      </p:pic>
    </p:spTree>
  </p:cSld>
  <p:clrMapOvr>
    <a:masterClrMapping/>
  </p:clrMapOvr>
  <p:transition xmlns:p14="http://schemas.microsoft.com/office/powerpoint/2010/mai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812250" y="373725"/>
            <a:ext cx="10757700" cy="1143000"/>
          </a:xfrm>
          <a:prstGeom prst="rect">
            <a:avLst/>
          </a:prstGeom>
        </p:spPr>
        <p:txBody>
          <a:bodyPr lIns="117825" tIns="117825" rIns="117825" bIns="117825" anchor="ctr" anchorCtr="0">
            <a:noAutofit/>
          </a:bodyPr>
          <a:lstStyle/>
          <a:p>
            <a:pPr lvl="0" rtl="0">
              <a:spcBef>
                <a:spcPts val="0"/>
              </a:spcBef>
              <a:buNone/>
            </a:pPr>
            <a:r>
              <a:rPr lang="en-US"/>
              <a:t>Importance of a Trusted Path</a:t>
            </a:r>
          </a:p>
        </p:txBody>
      </p:sp>
      <p:sp>
        <p:nvSpPr>
          <p:cNvPr id="123" name="Shape 123"/>
          <p:cNvSpPr txBox="1"/>
          <p:nvPr/>
        </p:nvSpPr>
        <p:spPr>
          <a:xfrm>
            <a:off x="4596450" y="1516725"/>
            <a:ext cx="6973500" cy="4510800"/>
          </a:xfrm>
          <a:prstGeom prst="rect">
            <a:avLst/>
          </a:prstGeom>
          <a:noFill/>
          <a:ln>
            <a:noFill/>
          </a:ln>
        </p:spPr>
        <p:txBody>
          <a:bodyPr lIns="91425" tIns="91425" rIns="91425" bIns="91425" anchor="ctr" anchorCtr="0">
            <a:noAutofit/>
          </a:bodyPr>
          <a:lstStyle/>
          <a:p>
            <a:pPr rtl="0">
              <a:lnSpc>
                <a:spcPct val="115000"/>
              </a:lnSpc>
              <a:spcBef>
                <a:spcPts val="0"/>
              </a:spcBef>
              <a:buNone/>
            </a:pPr>
            <a:r>
              <a:rPr lang="en-US" sz="3000">
                <a:solidFill>
                  <a:srgbClr val="6B9462"/>
                </a:solidFill>
                <a:latin typeface="Gloria Hallelujah"/>
                <a:ea typeface="Gloria Hallelujah"/>
                <a:cs typeface="Gloria Hallelujah"/>
                <a:sym typeface="Gloria Hallelujah"/>
              </a:rPr>
              <a:t>Hardware/OS must provide a </a:t>
            </a:r>
          </a:p>
          <a:p>
            <a:pPr lvl="0" rtl="0">
              <a:lnSpc>
                <a:spcPct val="115000"/>
              </a:lnSpc>
              <a:spcBef>
                <a:spcPts val="0"/>
              </a:spcBef>
              <a:buNone/>
            </a:pPr>
            <a:r>
              <a:rPr lang="en-US" sz="3000">
                <a:solidFill>
                  <a:srgbClr val="6B9462"/>
                </a:solidFill>
                <a:latin typeface="Gloria Hallelujah"/>
                <a:ea typeface="Gloria Hallelujah"/>
                <a:cs typeface="Gloria Hallelujah"/>
                <a:sym typeface="Gloria Hallelujah"/>
              </a:rPr>
              <a:t>trusted path:</a:t>
            </a:r>
          </a:p>
          <a:p>
            <a:pPr marL="914400" lvl="0" indent="-419100" rtl="0">
              <a:lnSpc>
                <a:spcPct val="11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Windows CNTL-ALT-DEL</a:t>
            </a:r>
          </a:p>
          <a:p>
            <a:pPr marL="914400" lvl="0" indent="-419100" rtl="0">
              <a:lnSpc>
                <a:spcPct val="11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Keyboard and display must have trusted paths to OS</a:t>
            </a:r>
          </a:p>
          <a:p>
            <a:pPr marL="914400" lvl="0" indent="-419100" rtl="0">
              <a:lnSpc>
                <a:spcPct val="11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Special kind of display under OS control</a:t>
            </a:r>
          </a:p>
          <a:p>
            <a:pPr marL="914400" lvl="0" indent="-419100" rtl="0">
              <a:lnSpc>
                <a:spcPct val="11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Do users pay attention?</a:t>
            </a:r>
          </a:p>
        </p:txBody>
      </p:sp>
      <p:pic>
        <p:nvPicPr>
          <p:cNvPr id="124" name="Shape 124"/>
          <p:cNvPicPr preferRelativeResize="0"/>
          <p:nvPr/>
        </p:nvPicPr>
        <p:blipFill>
          <a:blip r:embed="rId3">
            <a:alphaModFix/>
          </a:blip>
          <a:stretch>
            <a:fillRect/>
          </a:stretch>
        </p:blipFill>
        <p:spPr>
          <a:xfrm rot="2420929">
            <a:off x="377034" y="2795096"/>
            <a:ext cx="4450358" cy="2430580"/>
          </a:xfrm>
          <a:prstGeom prst="rect">
            <a:avLst/>
          </a:prstGeom>
          <a:noFill/>
          <a:ln>
            <a:noFill/>
          </a:ln>
        </p:spPr>
      </p:pic>
    </p:spTree>
  </p:cSld>
  <p:clrMapOvr>
    <a:masterClrMapping/>
  </p:clrMapOvr>
  <p:transition xmlns:p14="http://schemas.microsoft.com/office/powerpoint/2010/mai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2678548" y="228600"/>
            <a:ext cx="8728800" cy="1143000"/>
          </a:xfrm>
          <a:prstGeom prst="rect">
            <a:avLst/>
          </a:prstGeom>
        </p:spPr>
        <p:txBody>
          <a:bodyPr lIns="117825" tIns="117825" rIns="117825" bIns="117825" anchor="ctr" anchorCtr="0">
            <a:noAutofit/>
          </a:bodyPr>
          <a:lstStyle/>
          <a:p>
            <a:pPr lvl="0" algn="l" rtl="0">
              <a:lnSpc>
                <a:spcPct val="100000"/>
              </a:lnSpc>
              <a:spcBef>
                <a:spcPts val="0"/>
              </a:spcBef>
              <a:buNone/>
            </a:pPr>
            <a:r>
              <a:rPr lang="en-US">
                <a:solidFill>
                  <a:srgbClr val="9B37AA"/>
                </a:solidFill>
              </a:rPr>
              <a:t>Password Popularity Quiz</a:t>
            </a:r>
          </a:p>
        </p:txBody>
      </p:sp>
      <p:sp>
        <p:nvSpPr>
          <p:cNvPr id="131" name="Shape 131"/>
          <p:cNvSpPr txBox="1">
            <a:spLocks noGrp="1"/>
          </p:cNvSpPr>
          <p:nvPr>
            <p:ph type="body" idx="1"/>
          </p:nvPr>
        </p:nvSpPr>
        <p:spPr>
          <a:xfrm>
            <a:off x="2429700" y="970150"/>
            <a:ext cx="8922600" cy="1594499"/>
          </a:xfrm>
          <a:prstGeom prst="rect">
            <a:avLst/>
          </a:prstGeom>
        </p:spPr>
        <p:txBody>
          <a:bodyPr lIns="117825" tIns="117825" rIns="117825" bIns="117825" anchor="t" anchorCtr="0">
            <a:noAutofit/>
          </a:bodyPr>
          <a:lstStyle/>
          <a:p>
            <a:pPr rtl="0">
              <a:lnSpc>
                <a:spcPct val="115000"/>
              </a:lnSpc>
              <a:spcBef>
                <a:spcPts val="0"/>
              </a:spcBef>
              <a:buNone/>
            </a:pPr>
            <a:r>
              <a:rPr lang="en-US" sz="3000">
                <a:solidFill>
                  <a:srgbClr val="4E75A8"/>
                </a:solidFill>
              </a:rPr>
              <a:t>Check which passwords made the top 10 most</a:t>
            </a:r>
          </a:p>
          <a:p>
            <a:pPr lvl="0" rtl="0">
              <a:lnSpc>
                <a:spcPct val="115000"/>
              </a:lnSpc>
              <a:spcBef>
                <a:spcPts val="0"/>
              </a:spcBef>
              <a:buNone/>
            </a:pPr>
            <a:r>
              <a:rPr lang="en-US" sz="3000">
                <a:solidFill>
                  <a:srgbClr val="4E75A8"/>
                </a:solidFill>
              </a:rPr>
              <a:t>common passwords for 2014:</a:t>
            </a:r>
          </a:p>
          <a:p>
            <a:pPr>
              <a:lnSpc>
                <a:spcPct val="115000"/>
              </a:lnSpc>
              <a:spcBef>
                <a:spcPts val="0"/>
              </a:spcBef>
              <a:buNone/>
            </a:pPr>
            <a:endParaRPr sz="3000">
              <a:solidFill>
                <a:srgbClr val="4E75A8"/>
              </a:solidFill>
            </a:endParaRPr>
          </a:p>
        </p:txBody>
      </p:sp>
      <p:pic>
        <p:nvPicPr>
          <p:cNvPr id="132" name="Shape 132"/>
          <p:cNvPicPr preferRelativeResize="0"/>
          <p:nvPr/>
        </p:nvPicPr>
        <p:blipFill>
          <a:blip r:embed="rId3">
            <a:alphaModFix/>
          </a:blip>
          <a:stretch>
            <a:fillRect/>
          </a:stretch>
        </p:blipFill>
        <p:spPr>
          <a:xfrm>
            <a:off x="690646" y="398846"/>
            <a:ext cx="1617449" cy="1785496"/>
          </a:xfrm>
          <a:prstGeom prst="rect">
            <a:avLst/>
          </a:prstGeom>
          <a:noFill/>
          <a:ln>
            <a:noFill/>
          </a:ln>
        </p:spPr>
      </p:pic>
      <p:sp>
        <p:nvSpPr>
          <p:cNvPr id="133" name="Shape 133"/>
          <p:cNvSpPr txBox="1"/>
          <p:nvPr/>
        </p:nvSpPr>
        <p:spPr>
          <a:xfrm>
            <a:off x="3317125" y="1472606"/>
            <a:ext cx="6943199" cy="5457598"/>
          </a:xfrm>
          <a:prstGeom prst="rect">
            <a:avLst/>
          </a:prstGeom>
          <a:noFill/>
          <a:ln>
            <a:noFill/>
          </a:ln>
        </p:spPr>
        <p:txBody>
          <a:bodyPr lIns="91425" tIns="91425" rIns="91425" bIns="91425" anchor="ctr" anchorCtr="0">
            <a:noAutofit/>
          </a:bodyPr>
          <a:lstStyle/>
          <a:p>
            <a:pPr lvl="0" rtl="0">
              <a:lnSpc>
                <a:spcPct val="170000"/>
              </a:lnSpc>
              <a:spcBef>
                <a:spcPts val="0"/>
              </a:spcBef>
              <a:buNone/>
            </a:pPr>
            <a:r>
              <a:rPr lang="en-US" sz="3000" dirty="0" smtClean="0">
                <a:solidFill>
                  <a:schemeClr val="dk1"/>
                </a:solidFill>
                <a:latin typeface="Gloria Hallelujah"/>
                <a:ea typeface="Gloria Hallelujah"/>
                <a:cs typeface="Gloria Hallelujah"/>
                <a:sym typeface="Gloria Hallelujah"/>
              </a:rPr>
              <a:t>123456</a:t>
            </a:r>
            <a:r>
              <a:rPr lang="en-US" sz="3000" dirty="0">
                <a:solidFill>
                  <a:schemeClr val="dk1"/>
                </a:solidFill>
                <a:latin typeface="Gloria Hallelujah"/>
                <a:ea typeface="Gloria Hallelujah"/>
                <a:cs typeface="Gloria Hallelujah"/>
                <a:sym typeface="Gloria Hallelujah"/>
              </a:rPr>
              <a:t>			 </a:t>
            </a:r>
            <a:r>
              <a:rPr lang="en-US" sz="3000" dirty="0" smtClean="0">
                <a:solidFill>
                  <a:schemeClr val="dk1"/>
                </a:solidFill>
                <a:latin typeface="Gloria Hallelujah"/>
                <a:ea typeface="Gloria Hallelujah"/>
                <a:cs typeface="Gloria Hallelujah"/>
                <a:sym typeface="Gloria Hallelujah"/>
              </a:rPr>
              <a:t>     	696969</a:t>
            </a:r>
            <a:endParaRPr lang="en-US" sz="3000" dirty="0">
              <a:solidFill>
                <a:schemeClr val="dk1"/>
              </a:solidFill>
              <a:latin typeface="Gloria Hallelujah"/>
              <a:ea typeface="Gloria Hallelujah"/>
              <a:cs typeface="Gloria Hallelujah"/>
              <a:sym typeface="Gloria Hallelujah"/>
            </a:endParaRPr>
          </a:p>
          <a:p>
            <a:pPr lvl="0" rtl="0">
              <a:lnSpc>
                <a:spcPct val="170000"/>
              </a:lnSpc>
              <a:spcBef>
                <a:spcPts val="0"/>
              </a:spcBef>
              <a:buNone/>
            </a:pPr>
            <a:r>
              <a:rPr lang="en-US" sz="3000" dirty="0">
                <a:solidFill>
                  <a:schemeClr val="dk1"/>
                </a:solidFill>
                <a:latin typeface="Gloria Hallelujah"/>
                <a:ea typeface="Gloria Hallelujah"/>
                <a:cs typeface="Gloria Hallelujah"/>
                <a:sym typeface="Gloria Hallelujah"/>
              </a:rPr>
              <a:t>password				</a:t>
            </a:r>
            <a:r>
              <a:rPr lang="en-US" sz="3000" dirty="0" smtClean="0">
                <a:solidFill>
                  <a:schemeClr val="dk1"/>
                </a:solidFill>
                <a:latin typeface="Gloria Hallelujah"/>
                <a:ea typeface="Gloria Hallelujah"/>
                <a:cs typeface="Gloria Hallelujah"/>
                <a:sym typeface="Gloria Hallelujah"/>
              </a:rPr>
              <a:t>123123</a:t>
            </a:r>
            <a:endParaRPr lang="en-US" sz="3000" dirty="0">
              <a:solidFill>
                <a:schemeClr val="dk1"/>
              </a:solidFill>
              <a:latin typeface="Gloria Hallelujah"/>
              <a:ea typeface="Gloria Hallelujah"/>
              <a:cs typeface="Gloria Hallelujah"/>
              <a:sym typeface="Gloria Hallelujah"/>
            </a:endParaRPr>
          </a:p>
          <a:p>
            <a:pPr lvl="0" rtl="0">
              <a:lnSpc>
                <a:spcPct val="170000"/>
              </a:lnSpc>
              <a:spcBef>
                <a:spcPts val="0"/>
              </a:spcBef>
              <a:buNone/>
            </a:pPr>
            <a:r>
              <a:rPr lang="en-US" sz="3000" dirty="0" err="1">
                <a:solidFill>
                  <a:schemeClr val="dk1"/>
                </a:solidFill>
                <a:latin typeface="Gloria Hallelujah"/>
                <a:ea typeface="Gloria Hallelujah"/>
                <a:cs typeface="Gloria Hallelujah"/>
                <a:sym typeface="Gloria Hallelujah"/>
              </a:rPr>
              <a:t>letmein</a:t>
            </a:r>
            <a:r>
              <a:rPr lang="en-US" sz="3000" dirty="0">
                <a:solidFill>
                  <a:schemeClr val="dk1"/>
                </a:solidFill>
                <a:latin typeface="Gloria Hallelujah"/>
                <a:ea typeface="Gloria Hallelujah"/>
                <a:cs typeface="Gloria Hallelujah"/>
                <a:sym typeface="Gloria Hallelujah"/>
              </a:rPr>
              <a:t> 				</a:t>
            </a:r>
            <a:r>
              <a:rPr lang="en-US" sz="3000" dirty="0" smtClean="0">
                <a:solidFill>
                  <a:schemeClr val="dk1"/>
                </a:solidFill>
                <a:latin typeface="Gloria Hallelujah"/>
                <a:ea typeface="Gloria Hallelujah"/>
                <a:cs typeface="Gloria Hallelujah"/>
                <a:sym typeface="Gloria Hallelujah"/>
              </a:rPr>
              <a:t>batman</a:t>
            </a:r>
            <a:endParaRPr lang="en-US" sz="3000" dirty="0">
              <a:solidFill>
                <a:schemeClr val="dk1"/>
              </a:solidFill>
              <a:latin typeface="Gloria Hallelujah"/>
              <a:ea typeface="Gloria Hallelujah"/>
              <a:cs typeface="Gloria Hallelujah"/>
              <a:sym typeface="Gloria Hallelujah"/>
            </a:endParaRPr>
          </a:p>
          <a:p>
            <a:pPr lvl="0" rtl="0">
              <a:lnSpc>
                <a:spcPct val="170000"/>
              </a:lnSpc>
              <a:spcBef>
                <a:spcPts val="0"/>
              </a:spcBef>
              <a:buNone/>
            </a:pPr>
            <a:r>
              <a:rPr lang="en-US" sz="3000" dirty="0">
                <a:solidFill>
                  <a:schemeClr val="dk1"/>
                </a:solidFill>
                <a:latin typeface="Gloria Hallelujah"/>
                <a:ea typeface="Gloria Hallelujah"/>
                <a:cs typeface="Gloria Hallelujah"/>
                <a:sym typeface="Gloria Hallelujah"/>
              </a:rPr>
              <a:t>abc123				</a:t>
            </a:r>
            <a:r>
              <a:rPr lang="en-US" sz="3000" dirty="0" smtClean="0">
                <a:solidFill>
                  <a:schemeClr val="dk1"/>
                </a:solidFill>
                <a:latin typeface="Gloria Hallelujah"/>
                <a:ea typeface="Gloria Hallelujah"/>
                <a:cs typeface="Gloria Hallelujah"/>
                <a:sym typeface="Gloria Hallelujah"/>
              </a:rPr>
              <a:t>qwerty</a:t>
            </a:r>
            <a:endParaRPr lang="en-US" sz="3000" dirty="0">
              <a:solidFill>
                <a:schemeClr val="dk1"/>
              </a:solidFill>
              <a:latin typeface="Gloria Hallelujah"/>
              <a:ea typeface="Gloria Hallelujah"/>
              <a:cs typeface="Gloria Hallelujah"/>
              <a:sym typeface="Gloria Hallelujah"/>
            </a:endParaRPr>
          </a:p>
          <a:p>
            <a:pPr lvl="0" rtl="0">
              <a:lnSpc>
                <a:spcPct val="170000"/>
              </a:lnSpc>
              <a:spcBef>
                <a:spcPts val="0"/>
              </a:spcBef>
              <a:buNone/>
            </a:pPr>
            <a:r>
              <a:rPr lang="en-US" sz="3000" dirty="0">
                <a:solidFill>
                  <a:schemeClr val="dk1"/>
                </a:solidFill>
                <a:latin typeface="Gloria Hallelujah"/>
                <a:ea typeface="Gloria Hallelujah"/>
                <a:cs typeface="Gloria Hallelujah"/>
                <a:sym typeface="Gloria Hallelujah"/>
              </a:rPr>
              <a:t>111111				</a:t>
            </a:r>
            <a:r>
              <a:rPr lang="en-US" sz="3000" dirty="0" smtClean="0">
                <a:solidFill>
                  <a:schemeClr val="dk1"/>
                </a:solidFill>
                <a:latin typeface="Gloria Hallelujah"/>
                <a:ea typeface="Gloria Hallelujah"/>
                <a:cs typeface="Gloria Hallelujah"/>
                <a:sym typeface="Gloria Hallelujah"/>
              </a:rPr>
              <a:t>123456789</a:t>
            </a:r>
            <a:endParaRPr lang="en-US" sz="3000" dirty="0">
              <a:solidFill>
                <a:schemeClr val="dk1"/>
              </a:solidFill>
              <a:latin typeface="Gloria Hallelujah"/>
              <a:ea typeface="Gloria Hallelujah"/>
              <a:cs typeface="Gloria Hallelujah"/>
              <a:sym typeface="Gloria Hallelujah"/>
            </a:endParaRPr>
          </a:p>
        </p:txBody>
      </p:sp>
      <p:sp>
        <p:nvSpPr>
          <p:cNvPr id="134" name="Shape 134"/>
          <p:cNvSpPr/>
          <p:nvPr/>
        </p:nvSpPr>
        <p:spPr>
          <a:xfrm>
            <a:off x="2289475" y="26365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35" name="Shape 135"/>
          <p:cNvSpPr/>
          <p:nvPr/>
        </p:nvSpPr>
        <p:spPr>
          <a:xfrm>
            <a:off x="2289475" y="33726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36" name="Shape 136"/>
          <p:cNvSpPr/>
          <p:nvPr/>
        </p:nvSpPr>
        <p:spPr>
          <a:xfrm>
            <a:off x="2289475" y="41086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37" name="Shape 137"/>
          <p:cNvSpPr/>
          <p:nvPr/>
        </p:nvSpPr>
        <p:spPr>
          <a:xfrm>
            <a:off x="2289475" y="48447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38" name="Shape 138"/>
          <p:cNvSpPr/>
          <p:nvPr/>
        </p:nvSpPr>
        <p:spPr>
          <a:xfrm>
            <a:off x="2289475" y="55807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39" name="Shape 139"/>
          <p:cNvSpPr/>
          <p:nvPr/>
        </p:nvSpPr>
        <p:spPr>
          <a:xfrm>
            <a:off x="6463375" y="25646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0" name="Shape 140"/>
          <p:cNvSpPr/>
          <p:nvPr/>
        </p:nvSpPr>
        <p:spPr>
          <a:xfrm>
            <a:off x="6463375" y="33007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1" name="Shape 141"/>
          <p:cNvSpPr/>
          <p:nvPr/>
        </p:nvSpPr>
        <p:spPr>
          <a:xfrm>
            <a:off x="6463375" y="40367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2" name="Shape 142"/>
          <p:cNvSpPr/>
          <p:nvPr/>
        </p:nvSpPr>
        <p:spPr>
          <a:xfrm>
            <a:off x="6463375" y="47728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3" name="Shape 143"/>
          <p:cNvSpPr/>
          <p:nvPr/>
        </p:nvSpPr>
        <p:spPr>
          <a:xfrm>
            <a:off x="6463375" y="55088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p:nvPr/>
        </p:nvSpPr>
        <p:spPr>
          <a:xfrm>
            <a:off x="793550" y="1817975"/>
            <a:ext cx="10629300" cy="1344300"/>
          </a:xfrm>
          <a:prstGeom prst="rect">
            <a:avLst/>
          </a:prstGeom>
          <a:noFill/>
          <a:ln w="76200" cap="flat" cmpd="sng">
            <a:solidFill>
              <a:srgbClr val="4E75A8"/>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0" name="Shape 150"/>
          <p:cNvSpPr txBox="1">
            <a:spLocks noGrp="1"/>
          </p:cNvSpPr>
          <p:nvPr>
            <p:ph type="title"/>
          </p:nvPr>
        </p:nvSpPr>
        <p:spPr>
          <a:xfrm>
            <a:off x="557125" y="228600"/>
            <a:ext cx="11001899"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Implementing </a:t>
            </a:r>
            <a:r>
              <a:rPr lang="en-US"/>
              <a:t>Password </a:t>
            </a:r>
            <a:r>
              <a:rPr lang="en-US">
                <a:solidFill>
                  <a:srgbClr val="9B37AA"/>
                </a:solidFill>
              </a:rPr>
              <a:t>Authentication</a:t>
            </a:r>
          </a:p>
        </p:txBody>
      </p:sp>
      <p:sp>
        <p:nvSpPr>
          <p:cNvPr id="151" name="Shape 151"/>
          <p:cNvSpPr txBox="1">
            <a:spLocks noGrp="1"/>
          </p:cNvSpPr>
          <p:nvPr>
            <p:ph type="body" idx="1"/>
          </p:nvPr>
        </p:nvSpPr>
        <p:spPr>
          <a:xfrm>
            <a:off x="769050" y="1164875"/>
            <a:ext cx="10653900" cy="660300"/>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a:solidFill>
                  <a:srgbClr val="6B9462"/>
                </a:solidFill>
              </a:rPr>
              <a:t>How do we check the password supplied with a user id?</a:t>
            </a:r>
          </a:p>
        </p:txBody>
      </p:sp>
      <p:sp>
        <p:nvSpPr>
          <p:cNvPr id="152" name="Shape 152"/>
          <p:cNvSpPr txBox="1"/>
          <p:nvPr/>
        </p:nvSpPr>
        <p:spPr>
          <a:xfrm>
            <a:off x="940800" y="1922150"/>
            <a:ext cx="10106100" cy="1143000"/>
          </a:xfrm>
          <a:prstGeom prst="rect">
            <a:avLst/>
          </a:prstGeom>
          <a:noFill/>
          <a:ln>
            <a:noFill/>
          </a:ln>
        </p:spPr>
        <p:txBody>
          <a:bodyPr lIns="91425" tIns="91425" rIns="91425" bIns="91425" anchor="ctr" anchorCtr="0">
            <a:noAutofit/>
          </a:bodyPr>
          <a:lstStyle/>
          <a:p>
            <a:pPr rtl="0">
              <a:lnSpc>
                <a:spcPct val="115000"/>
              </a:lnSpc>
              <a:spcBef>
                <a:spcPts val="0"/>
              </a:spcBef>
              <a:buNone/>
            </a:pPr>
            <a:r>
              <a:rPr lang="en-US" sz="4000" b="1">
                <a:solidFill>
                  <a:srgbClr val="4E75A8"/>
                </a:solidFill>
                <a:latin typeface="Gloria Hallelujah"/>
                <a:ea typeface="Gloria Hallelujah"/>
                <a:cs typeface="Gloria Hallelujah"/>
                <a:sym typeface="Gloria Hallelujah"/>
              </a:rPr>
              <a:t>Method 1 </a:t>
            </a:r>
            <a:r>
              <a:rPr lang="en-US" sz="3000">
                <a:solidFill>
                  <a:schemeClr val="dk1"/>
                </a:solidFill>
                <a:latin typeface="Gloria Hallelujah"/>
                <a:ea typeface="Gloria Hallelujah"/>
                <a:cs typeface="Gloria Hallelujah"/>
                <a:sym typeface="Gloria Hallelujah"/>
              </a:rPr>
              <a:t>- store a list of passwords, one for </a:t>
            </a:r>
          </a:p>
          <a:p>
            <a:pPr marL="2286000" lvl="0" indent="457200" rtl="0">
              <a:lnSpc>
                <a:spcPct val="115000"/>
              </a:lnSpc>
              <a:spcBef>
                <a:spcPts val="0"/>
              </a:spcBef>
              <a:buNone/>
            </a:pPr>
            <a:r>
              <a:rPr lang="en-US" sz="3000">
                <a:solidFill>
                  <a:schemeClr val="dk1"/>
                </a:solidFill>
                <a:latin typeface="Gloria Hallelujah"/>
                <a:ea typeface="Gloria Hallelujah"/>
                <a:cs typeface="Gloria Hallelujah"/>
                <a:sym typeface="Gloria Hallelujah"/>
              </a:rPr>
              <a:t>each user in the system file.</a:t>
            </a:r>
          </a:p>
        </p:txBody>
      </p:sp>
      <p:sp>
        <p:nvSpPr>
          <p:cNvPr id="153" name="Shape 153"/>
          <p:cNvSpPr txBox="1"/>
          <p:nvPr/>
        </p:nvSpPr>
        <p:spPr>
          <a:xfrm>
            <a:off x="328300" y="3162150"/>
            <a:ext cx="11357100" cy="3207600"/>
          </a:xfrm>
          <a:prstGeom prst="rect">
            <a:avLst/>
          </a:prstGeom>
          <a:noFill/>
          <a:ln>
            <a:noFill/>
          </a:ln>
        </p:spPr>
        <p:txBody>
          <a:bodyPr lIns="91425" tIns="91425" rIns="91425" bIns="91425" anchor="ctr" anchorCtr="0">
            <a:noAutofit/>
          </a:bodyPr>
          <a:lstStyle/>
          <a:p>
            <a:pPr marL="1371600" lvl="0" indent="-419100" rtl="0">
              <a:lnSpc>
                <a:spcPct val="12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The file is readable only by the root/admin account</a:t>
            </a:r>
          </a:p>
          <a:p>
            <a:pPr marL="1371600" lvl="0" indent="-419100" rtl="0">
              <a:lnSpc>
                <a:spcPct val="12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What if the permissions are set incorrectly?</a:t>
            </a:r>
          </a:p>
          <a:p>
            <a:pPr marL="1371600" lvl="0" indent="-419100" rtl="0">
              <a:lnSpc>
                <a:spcPct val="12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Why should admin know the passwords?</a:t>
            </a:r>
          </a:p>
          <a:p>
            <a:pPr marL="1371600" lvl="0" indent="-419100" rtl="0">
              <a:lnSpc>
                <a:spcPct val="12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If security is breached, the passwords are exposed to an attacker.</a:t>
            </a:r>
          </a:p>
        </p:txBody>
      </p:sp>
    </p:spTree>
  </p:cSld>
  <p:clrMapOvr>
    <a:masterClrMapping/>
  </p:clrMapOvr>
  <p:transition xmlns:p14="http://schemas.microsoft.com/office/powerpoint/2010/mai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p:nvPr/>
        </p:nvSpPr>
        <p:spPr>
          <a:xfrm>
            <a:off x="781350" y="2125475"/>
            <a:ext cx="10641599" cy="1543500"/>
          </a:xfrm>
          <a:prstGeom prst="rect">
            <a:avLst/>
          </a:prstGeom>
          <a:noFill/>
          <a:ln w="76200" cap="flat" cmpd="sng">
            <a:solidFill>
              <a:srgbClr val="4E75A8"/>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60" name="Shape 160"/>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Implementing Authentication</a:t>
            </a:r>
          </a:p>
        </p:txBody>
      </p:sp>
      <p:sp>
        <p:nvSpPr>
          <p:cNvPr id="161" name="Shape 161"/>
          <p:cNvSpPr txBox="1">
            <a:spLocks noGrp="1"/>
          </p:cNvSpPr>
          <p:nvPr>
            <p:ph type="body" idx="1"/>
          </p:nvPr>
        </p:nvSpPr>
        <p:spPr>
          <a:xfrm>
            <a:off x="1206450" y="2125475"/>
            <a:ext cx="10216499" cy="3107099"/>
          </a:xfrm>
          <a:prstGeom prst="rect">
            <a:avLst/>
          </a:prstGeom>
        </p:spPr>
        <p:txBody>
          <a:bodyPr lIns="117825" tIns="117825" rIns="117825" bIns="117825" anchor="t" anchorCtr="0">
            <a:noAutofit/>
          </a:bodyPr>
          <a:lstStyle/>
          <a:p>
            <a:pPr marL="0" lvl="0" indent="0" rtl="0">
              <a:lnSpc>
                <a:spcPct val="115000"/>
              </a:lnSpc>
              <a:spcBef>
                <a:spcPts val="0"/>
              </a:spcBef>
              <a:buClr>
                <a:schemeClr val="dk1"/>
              </a:buClr>
              <a:buSzPct val="27500"/>
              <a:buFont typeface="Arial"/>
              <a:buNone/>
            </a:pPr>
            <a:r>
              <a:rPr lang="en-US" sz="4000" b="1">
                <a:solidFill>
                  <a:srgbClr val="4E75A8"/>
                </a:solidFill>
              </a:rPr>
              <a:t>Method 2</a:t>
            </a:r>
            <a:r>
              <a:rPr lang="en-US" sz="3000">
                <a:solidFill>
                  <a:schemeClr val="dk1"/>
                </a:solidFill>
              </a:rPr>
              <a:t> - do not store passwords, but store something that is derived from them</a:t>
            </a:r>
          </a:p>
          <a:p>
            <a:pPr marL="0" lvl="0" indent="0" rtl="0">
              <a:lnSpc>
                <a:spcPct val="115000"/>
              </a:lnSpc>
              <a:spcBef>
                <a:spcPts val="0"/>
              </a:spcBef>
              <a:buClr>
                <a:schemeClr val="dk1"/>
              </a:buClr>
              <a:buFont typeface="Arial"/>
              <a:buNone/>
            </a:pPr>
            <a:endParaRPr sz="3000">
              <a:solidFill>
                <a:schemeClr val="dk1"/>
              </a:solidFill>
            </a:endParaRPr>
          </a:p>
          <a:p>
            <a:pPr marL="914400" lvl="0" indent="-228600" rtl="0">
              <a:lnSpc>
                <a:spcPct val="115000"/>
              </a:lnSpc>
              <a:spcBef>
                <a:spcPts val="0"/>
              </a:spcBef>
              <a:buClr>
                <a:schemeClr val="dk1"/>
              </a:buClr>
              <a:buSzPct val="100000"/>
            </a:pPr>
            <a:r>
              <a:rPr lang="en-US" sz="3000">
                <a:solidFill>
                  <a:schemeClr val="dk1"/>
                </a:solidFill>
              </a:rPr>
              <a:t>Use a one-way hash function and store the result</a:t>
            </a:r>
          </a:p>
          <a:p>
            <a:pPr marL="0" lvl="0" indent="0" rtl="0">
              <a:lnSpc>
                <a:spcPct val="115000"/>
              </a:lnSpc>
              <a:spcBef>
                <a:spcPts val="0"/>
              </a:spcBef>
              <a:buNone/>
            </a:pPr>
            <a:endParaRPr sz="3000">
              <a:solidFill>
                <a:schemeClr val="dk1"/>
              </a:solidFill>
            </a:endParaRPr>
          </a:p>
          <a:p>
            <a:pPr marL="914400" lvl="0" indent="-228600" rtl="0">
              <a:lnSpc>
                <a:spcPct val="115000"/>
              </a:lnSpc>
              <a:spcBef>
                <a:spcPts val="0"/>
              </a:spcBef>
              <a:buClr>
                <a:schemeClr val="dk1"/>
              </a:buClr>
              <a:buSzPct val="100000"/>
            </a:pPr>
            <a:r>
              <a:rPr lang="en-US" sz="3000">
                <a:solidFill>
                  <a:schemeClr val="dk1"/>
                </a:solidFill>
              </a:rPr>
              <a:t>The password file is readable only for root/admin</a:t>
            </a:r>
          </a:p>
          <a:p>
            <a:pPr marL="1358900" indent="-254000">
              <a:lnSpc>
                <a:spcPct val="115000"/>
              </a:lnSpc>
              <a:spcBef>
                <a:spcPts val="0"/>
              </a:spcBef>
              <a:buNone/>
            </a:pPr>
            <a:endParaRPr/>
          </a:p>
        </p:txBody>
      </p:sp>
      <p:sp>
        <p:nvSpPr>
          <p:cNvPr id="162" name="Shape 162"/>
          <p:cNvSpPr txBox="1">
            <a:spLocks noGrp="1"/>
          </p:cNvSpPr>
          <p:nvPr>
            <p:ph type="body" idx="2"/>
          </p:nvPr>
        </p:nvSpPr>
        <p:spPr>
          <a:xfrm>
            <a:off x="769050" y="1164875"/>
            <a:ext cx="10653900" cy="660300"/>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a:solidFill>
                  <a:srgbClr val="6B9462"/>
                </a:solidFill>
              </a:rPr>
              <a:t>How do we check the password supplied with a user id?</a:t>
            </a:r>
          </a:p>
        </p:txBody>
      </p:sp>
    </p:spTree>
  </p:cSld>
  <p:clrMapOvr>
    <a:masterClrMapping/>
  </p:clrMapOvr>
  <p:transition xmlns:p14="http://schemas.microsoft.com/office/powerpoint/2010/mai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812241" y="719175"/>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Hash Functions</a:t>
            </a:r>
          </a:p>
        </p:txBody>
      </p:sp>
      <p:pic>
        <p:nvPicPr>
          <p:cNvPr id="169" name="Shape 169"/>
          <p:cNvPicPr preferRelativeResize="0"/>
          <p:nvPr/>
        </p:nvPicPr>
        <p:blipFill>
          <a:blip r:embed="rId3">
            <a:alphaModFix/>
          </a:blip>
          <a:stretch>
            <a:fillRect/>
          </a:stretch>
        </p:blipFill>
        <p:spPr>
          <a:xfrm>
            <a:off x="859875" y="2335012"/>
            <a:ext cx="10267950" cy="2047875"/>
          </a:xfrm>
          <a:prstGeom prst="rect">
            <a:avLst/>
          </a:prstGeom>
          <a:noFill/>
          <a:ln>
            <a:noFill/>
          </a:ln>
        </p:spPr>
      </p:pic>
    </p:spTree>
  </p:cSld>
  <p:clrMapOvr>
    <a:masterClrMapping/>
  </p:clrMapOvr>
  <p:transition xmlns:p14="http://schemas.microsoft.com/office/powerpoint/2010/mai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Hash Functions &amp; Threats</a:t>
            </a:r>
          </a:p>
        </p:txBody>
      </p:sp>
      <p:sp>
        <p:nvSpPr>
          <p:cNvPr id="176" name="Shape 176"/>
          <p:cNvSpPr txBox="1">
            <a:spLocks noGrp="1"/>
          </p:cNvSpPr>
          <p:nvPr>
            <p:ph type="body" idx="1"/>
          </p:nvPr>
        </p:nvSpPr>
        <p:spPr>
          <a:xfrm>
            <a:off x="5047050" y="1322950"/>
            <a:ext cx="6128399" cy="4391999"/>
          </a:xfrm>
          <a:prstGeom prst="rect">
            <a:avLst/>
          </a:prstGeom>
        </p:spPr>
        <p:txBody>
          <a:bodyPr lIns="117825" tIns="117825" rIns="117825" bIns="117825" anchor="t" anchorCtr="0">
            <a:noAutofit/>
          </a:bodyPr>
          <a:lstStyle/>
          <a:p>
            <a:pPr marL="457200" lvl="0" indent="-228600" rtl="0">
              <a:lnSpc>
                <a:spcPct val="115000"/>
              </a:lnSpc>
              <a:spcBef>
                <a:spcPts val="0"/>
              </a:spcBef>
              <a:buClr>
                <a:schemeClr val="dk1"/>
              </a:buClr>
              <a:buSzPct val="100000"/>
            </a:pPr>
            <a:r>
              <a:rPr lang="en-US" sz="3000">
                <a:solidFill>
                  <a:schemeClr val="dk1"/>
                </a:solidFill>
              </a:rPr>
              <a:t>We </a:t>
            </a:r>
            <a:r>
              <a:rPr lang="en-US" sz="3000" b="1">
                <a:solidFill>
                  <a:srgbClr val="6B9462"/>
                </a:solidFill>
              </a:rPr>
              <a:t>assume a one-way property</a:t>
            </a:r>
            <a:r>
              <a:rPr lang="en-US" sz="3000">
                <a:solidFill>
                  <a:schemeClr val="dk1"/>
                </a:solidFill>
              </a:rPr>
              <a:t> for hash functions</a:t>
            </a:r>
          </a:p>
          <a:p>
            <a:pPr marL="457200" lvl="0" indent="-228600" rtl="0">
              <a:lnSpc>
                <a:spcPct val="115000"/>
              </a:lnSpc>
              <a:spcBef>
                <a:spcPts val="0"/>
              </a:spcBef>
              <a:buClr>
                <a:schemeClr val="dk1"/>
              </a:buClr>
              <a:buSzPct val="100000"/>
            </a:pPr>
            <a:r>
              <a:rPr lang="en-US" sz="3000">
                <a:solidFill>
                  <a:schemeClr val="dk1"/>
                </a:solidFill>
              </a:rPr>
              <a:t>If we </a:t>
            </a:r>
            <a:r>
              <a:rPr lang="en-US" sz="3000" b="1">
                <a:solidFill>
                  <a:srgbClr val="6B9462"/>
                </a:solidFill>
              </a:rPr>
              <a:t>know common passwords</a:t>
            </a:r>
            <a:r>
              <a:rPr lang="en-US" sz="3000">
                <a:solidFill>
                  <a:schemeClr val="dk1"/>
                </a:solidFill>
              </a:rPr>
              <a:t>, we can determine their hash</a:t>
            </a:r>
          </a:p>
          <a:p>
            <a:pPr marL="457200" lvl="0" indent="-228600" rtl="0">
              <a:lnSpc>
                <a:spcPct val="115000"/>
              </a:lnSpc>
              <a:spcBef>
                <a:spcPts val="0"/>
              </a:spcBef>
              <a:buClr>
                <a:schemeClr val="dk1"/>
              </a:buClr>
              <a:buSzPct val="100000"/>
            </a:pPr>
            <a:r>
              <a:rPr lang="en-US" sz="3000">
                <a:solidFill>
                  <a:schemeClr val="dk1"/>
                </a:solidFill>
              </a:rPr>
              <a:t>For dictionary and offline attacks, we have the</a:t>
            </a:r>
            <a:r>
              <a:rPr lang="en-US" sz="3000" b="1">
                <a:solidFill>
                  <a:srgbClr val="6B9462"/>
                </a:solidFill>
              </a:rPr>
              <a:t> hash values and plenty of time</a:t>
            </a:r>
            <a:r>
              <a:rPr lang="en-US" sz="3000">
                <a:solidFill>
                  <a:schemeClr val="dk1"/>
                </a:solidFill>
              </a:rPr>
              <a:t> </a:t>
            </a:r>
            <a:r>
              <a:rPr lang="en-US" sz="3000" i="1">
                <a:solidFill>
                  <a:srgbClr val="6B9462"/>
                </a:solidFill>
              </a:rPr>
              <a:t>to test</a:t>
            </a:r>
            <a:r>
              <a:rPr lang="en-US" sz="3000">
                <a:solidFill>
                  <a:schemeClr val="dk1"/>
                </a:solidFill>
              </a:rPr>
              <a:t> for matches </a:t>
            </a:r>
          </a:p>
        </p:txBody>
      </p:sp>
      <p:pic>
        <p:nvPicPr>
          <p:cNvPr id="177" name="Shape 177"/>
          <p:cNvPicPr preferRelativeResize="0"/>
          <p:nvPr/>
        </p:nvPicPr>
        <p:blipFill>
          <a:blip r:embed="rId3">
            <a:alphaModFix/>
          </a:blip>
          <a:stretch>
            <a:fillRect/>
          </a:stretch>
        </p:blipFill>
        <p:spPr>
          <a:xfrm>
            <a:off x="524172" y="1613949"/>
            <a:ext cx="4354702" cy="4392000"/>
          </a:xfrm>
          <a:prstGeom prst="rect">
            <a:avLst/>
          </a:prstGeom>
          <a:noFill/>
          <a:ln>
            <a:noFill/>
          </a:ln>
        </p:spPr>
      </p:pic>
    </p:spTree>
  </p:cSld>
  <p:clrMapOvr>
    <a:masterClrMapping/>
  </p:clrMapOvr>
  <p:transition xmlns:p14="http://schemas.microsoft.com/office/powerpoint/2010/mai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Shape 183"/>
          <p:cNvSpPr txBox="1">
            <a:spLocks noGrp="1"/>
          </p:cNvSpPr>
          <p:nvPr>
            <p:ph type="title"/>
          </p:nvPr>
        </p:nvSpPr>
        <p:spPr>
          <a:xfrm>
            <a:off x="2572800" y="721675"/>
            <a:ext cx="5230800" cy="892199"/>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Password Quiz</a:t>
            </a:r>
          </a:p>
        </p:txBody>
      </p:sp>
      <p:sp>
        <p:nvSpPr>
          <p:cNvPr id="184" name="Shape 184"/>
          <p:cNvSpPr txBox="1">
            <a:spLocks noGrp="1"/>
          </p:cNvSpPr>
          <p:nvPr>
            <p:ph type="body" idx="1"/>
          </p:nvPr>
        </p:nvSpPr>
        <p:spPr>
          <a:xfrm>
            <a:off x="2572800" y="1342700"/>
            <a:ext cx="8735999" cy="1566876"/>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dirty="0">
                <a:solidFill>
                  <a:schemeClr val="dk1"/>
                </a:solidFill>
              </a:rPr>
              <a:t>If we do not have a trusted path between a user and the system, what problem may occur. </a:t>
            </a:r>
            <a:r>
              <a:rPr lang="en-US" sz="3000" dirty="0">
                <a:solidFill>
                  <a:srgbClr val="4E75A8"/>
                </a:solidFill>
              </a:rPr>
              <a:t>Check the correct answer(s):</a:t>
            </a:r>
          </a:p>
          <a:p>
            <a:pPr lvl="0" rtl="0">
              <a:spcBef>
                <a:spcPts val="0"/>
              </a:spcBef>
              <a:buNone/>
            </a:pPr>
            <a:endParaRPr dirty="0"/>
          </a:p>
        </p:txBody>
      </p:sp>
      <p:pic>
        <p:nvPicPr>
          <p:cNvPr id="185" name="Shape 185"/>
          <p:cNvPicPr preferRelativeResize="0"/>
          <p:nvPr/>
        </p:nvPicPr>
        <p:blipFill>
          <a:blip r:embed="rId3">
            <a:alphaModFix/>
          </a:blip>
          <a:stretch>
            <a:fillRect/>
          </a:stretch>
        </p:blipFill>
        <p:spPr>
          <a:xfrm>
            <a:off x="642021" y="770321"/>
            <a:ext cx="1617449" cy="1785496"/>
          </a:xfrm>
          <a:prstGeom prst="rect">
            <a:avLst/>
          </a:prstGeom>
          <a:noFill/>
          <a:ln>
            <a:noFill/>
          </a:ln>
        </p:spPr>
      </p:pic>
      <p:sp>
        <p:nvSpPr>
          <p:cNvPr id="186" name="Shape 186"/>
          <p:cNvSpPr txBox="1"/>
          <p:nvPr/>
        </p:nvSpPr>
        <p:spPr>
          <a:xfrm>
            <a:off x="2809578" y="2984528"/>
            <a:ext cx="7511999" cy="1143000"/>
          </a:xfrm>
          <a:prstGeom prst="rect">
            <a:avLst/>
          </a:prstGeom>
          <a:noFill/>
          <a:ln>
            <a:noFill/>
          </a:ln>
        </p:spPr>
        <p:txBody>
          <a:bodyPr lIns="91425" tIns="91425" rIns="91425" bIns="91425" anchor="ctr" anchorCtr="0">
            <a:noAutofit/>
          </a:bodyPr>
          <a:lstStyle/>
          <a:p>
            <a:pPr marL="0" lvl="0" indent="0" rtl="0">
              <a:spcBef>
                <a:spcPts val="0"/>
              </a:spcBef>
              <a:buNone/>
            </a:pPr>
            <a:r>
              <a:rPr lang="en-US" sz="3000">
                <a:solidFill>
                  <a:schemeClr val="dk1"/>
                </a:solidFill>
                <a:latin typeface="Gloria Hallelujah"/>
                <a:ea typeface="Gloria Hallelujah"/>
                <a:cs typeface="Gloria Hallelujah"/>
                <a:sym typeface="Gloria Hallelujah"/>
              </a:rPr>
              <a:t>User is not able to log into the system</a:t>
            </a:r>
          </a:p>
        </p:txBody>
      </p:sp>
      <p:sp>
        <p:nvSpPr>
          <p:cNvPr id="187" name="Shape 187"/>
          <p:cNvSpPr txBox="1"/>
          <p:nvPr/>
        </p:nvSpPr>
        <p:spPr>
          <a:xfrm>
            <a:off x="2809578" y="4405450"/>
            <a:ext cx="8134200" cy="1880099"/>
          </a:xfrm>
          <a:prstGeom prst="rect">
            <a:avLst/>
          </a:prstGeom>
          <a:noFill/>
          <a:ln>
            <a:noFill/>
          </a:ln>
        </p:spPr>
        <p:txBody>
          <a:bodyPr lIns="91425" tIns="91425" rIns="91425" bIns="91425" anchor="ctr" anchorCtr="0">
            <a:noAutofit/>
          </a:bodyPr>
          <a:lstStyle/>
          <a:p>
            <a:pPr lvl="0" rtl="0">
              <a:spcBef>
                <a:spcPts val="0"/>
              </a:spcBef>
              <a:buNone/>
            </a:pPr>
            <a:r>
              <a:rPr lang="en-US" sz="3000" dirty="0">
                <a:solidFill>
                  <a:schemeClr val="dk1"/>
                </a:solidFill>
                <a:latin typeface="Gloria Hallelujah"/>
                <a:ea typeface="Gloria Hallelujah"/>
                <a:cs typeface="Gloria Hallelujah"/>
                <a:sym typeface="Gloria Hallelujah"/>
              </a:rPr>
              <a:t>User may provide the password to a malicious program</a:t>
            </a:r>
          </a:p>
        </p:txBody>
      </p:sp>
      <p:sp>
        <p:nvSpPr>
          <p:cNvPr id="188" name="Shape 188"/>
          <p:cNvSpPr/>
          <p:nvPr/>
        </p:nvSpPr>
        <p:spPr>
          <a:xfrm>
            <a:off x="1964787" y="34212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89" name="Shape 189"/>
          <p:cNvSpPr/>
          <p:nvPr/>
        </p:nvSpPr>
        <p:spPr>
          <a:xfrm>
            <a:off x="1964787" y="50206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xfrm>
            <a:off x="2648546" y="565712"/>
            <a:ext cx="7125953" cy="1143000"/>
          </a:xfrm>
          <a:prstGeom prst="rect">
            <a:avLst/>
          </a:prstGeom>
        </p:spPr>
        <p:txBody>
          <a:bodyPr lIns="117825" tIns="117825" rIns="117825" bIns="117825" anchor="ctr" anchorCtr="0">
            <a:noAutofit/>
          </a:bodyPr>
          <a:lstStyle/>
          <a:p>
            <a:pPr algn="l">
              <a:spcBef>
                <a:spcPts val="0"/>
              </a:spcBef>
              <a:buNone/>
            </a:pPr>
            <a:r>
              <a:rPr lang="en-US" dirty="0">
                <a:solidFill>
                  <a:srgbClr val="9B37AA"/>
                </a:solidFill>
              </a:rPr>
              <a:t>Hashed Passwords Quiz</a:t>
            </a:r>
          </a:p>
        </p:txBody>
      </p:sp>
      <p:sp>
        <p:nvSpPr>
          <p:cNvPr id="196" name="Shape 196"/>
          <p:cNvSpPr txBox="1">
            <a:spLocks noGrp="1"/>
          </p:cNvSpPr>
          <p:nvPr>
            <p:ph type="body" idx="1"/>
          </p:nvPr>
        </p:nvSpPr>
        <p:spPr>
          <a:xfrm>
            <a:off x="2697200" y="1503412"/>
            <a:ext cx="8927400" cy="21809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2800" dirty="0"/>
              <a:t>In the past, hashed passwords were stored in a publicly readable file /</a:t>
            </a:r>
            <a:r>
              <a:rPr lang="en-US" sz="2800" dirty="0" err="1"/>
              <a:t>etc</a:t>
            </a:r>
            <a:r>
              <a:rPr lang="en-US" sz="2800" dirty="0"/>
              <a:t>/</a:t>
            </a:r>
            <a:r>
              <a:rPr lang="en-US" sz="2800" dirty="0" err="1"/>
              <a:t>passwd</a:t>
            </a:r>
            <a:r>
              <a:rPr lang="en-US" sz="2800" dirty="0"/>
              <a:t>. </a:t>
            </a:r>
            <a:r>
              <a:rPr lang="en-US" sz="2800" b="1" dirty="0">
                <a:solidFill>
                  <a:srgbClr val="4E75A8"/>
                </a:solidFill>
              </a:rPr>
              <a:t>Why were shadow password files added</a:t>
            </a:r>
            <a:r>
              <a:rPr lang="en-US" sz="2800" dirty="0">
                <a:solidFill>
                  <a:srgbClr val="4E75A8"/>
                </a:solidFill>
              </a:rPr>
              <a:t> </a:t>
            </a:r>
            <a:r>
              <a:rPr lang="en-US" sz="2800" dirty="0">
                <a:solidFill>
                  <a:srgbClr val="464646"/>
                </a:solidFill>
              </a:rPr>
              <a:t>instead of making/</a:t>
            </a:r>
            <a:r>
              <a:rPr lang="en-US" sz="2800" dirty="0" err="1">
                <a:solidFill>
                  <a:srgbClr val="464646"/>
                </a:solidFill>
              </a:rPr>
              <a:t>etc</a:t>
            </a:r>
            <a:r>
              <a:rPr lang="en-US" sz="2800" dirty="0" smtClean="0">
                <a:solidFill>
                  <a:srgbClr val="464646"/>
                </a:solidFill>
              </a:rPr>
              <a:t>/</a:t>
            </a:r>
            <a:r>
              <a:rPr lang="en-US" sz="2800" dirty="0" err="1" smtClean="0">
                <a:solidFill>
                  <a:srgbClr val="464646"/>
                </a:solidFill>
              </a:rPr>
              <a:t>passwd</a:t>
            </a:r>
            <a:r>
              <a:rPr lang="en-US" sz="2800" dirty="0" smtClean="0">
                <a:solidFill>
                  <a:srgbClr val="464646"/>
                </a:solidFill>
              </a:rPr>
              <a:t> </a:t>
            </a:r>
            <a:r>
              <a:rPr lang="en-US" sz="2800" dirty="0">
                <a:solidFill>
                  <a:srgbClr val="464646"/>
                </a:solidFill>
              </a:rPr>
              <a:t>file readable only to privileged users?</a:t>
            </a:r>
          </a:p>
        </p:txBody>
      </p:sp>
      <p:pic>
        <p:nvPicPr>
          <p:cNvPr id="197" name="Shape 197"/>
          <p:cNvPicPr preferRelativeResize="0"/>
          <p:nvPr/>
        </p:nvPicPr>
        <p:blipFill>
          <a:blip r:embed="rId3">
            <a:alphaModFix/>
          </a:blip>
          <a:stretch>
            <a:fillRect/>
          </a:stretch>
        </p:blipFill>
        <p:spPr>
          <a:xfrm>
            <a:off x="743296" y="1026459"/>
            <a:ext cx="1617449" cy="1785496"/>
          </a:xfrm>
          <a:prstGeom prst="rect">
            <a:avLst/>
          </a:prstGeom>
          <a:noFill/>
          <a:ln>
            <a:noFill/>
          </a:ln>
        </p:spPr>
      </p:pic>
      <p:sp>
        <p:nvSpPr>
          <p:cNvPr id="198" name="Shape 198"/>
          <p:cNvSpPr txBox="1"/>
          <p:nvPr/>
        </p:nvSpPr>
        <p:spPr>
          <a:xfrm>
            <a:off x="2425054" y="3514187"/>
            <a:ext cx="8339700" cy="1143000"/>
          </a:xfrm>
          <a:prstGeom prst="rect">
            <a:avLst/>
          </a:prstGeom>
          <a:noFill/>
          <a:ln>
            <a:noFill/>
          </a:ln>
        </p:spPr>
        <p:txBody>
          <a:bodyPr lIns="91425" tIns="91425" rIns="91425" bIns="91425" anchor="ctr" anchorCtr="0">
            <a:noAutofit/>
          </a:bodyPr>
          <a:lstStyle/>
          <a:p>
            <a:pPr lvl="0" rtl="0">
              <a:spcBef>
                <a:spcPts val="0"/>
              </a:spcBef>
              <a:buNone/>
            </a:pPr>
            <a:r>
              <a:rPr lang="en-US" sz="3000" dirty="0">
                <a:solidFill>
                  <a:schemeClr val="dk1"/>
                </a:solidFill>
                <a:latin typeface="Gloria Hallelujah"/>
                <a:ea typeface="Gloria Hallelujah"/>
                <a:cs typeface="Gloria Hallelujah"/>
                <a:sym typeface="Gloria Hallelujah"/>
              </a:rPr>
              <a:t>Shadow files are more efficient to access</a:t>
            </a:r>
          </a:p>
        </p:txBody>
      </p:sp>
      <p:sp>
        <p:nvSpPr>
          <p:cNvPr id="199" name="Shape 199"/>
          <p:cNvSpPr txBox="1"/>
          <p:nvPr/>
        </p:nvSpPr>
        <p:spPr>
          <a:xfrm>
            <a:off x="2459955" y="4906087"/>
            <a:ext cx="8424900" cy="1143000"/>
          </a:xfrm>
          <a:prstGeom prst="rect">
            <a:avLst/>
          </a:prstGeom>
          <a:noFill/>
          <a:ln>
            <a:noFill/>
          </a:ln>
        </p:spPr>
        <p:txBody>
          <a:bodyPr lIns="91425" tIns="91425" rIns="91425" bIns="91425" anchor="ctr" anchorCtr="0">
            <a:noAutofit/>
          </a:bodyPr>
          <a:lstStyle/>
          <a:p>
            <a:pPr marL="0" lvl="0" indent="0" rtl="0">
              <a:spcBef>
                <a:spcPts val="0"/>
              </a:spcBef>
              <a:buNone/>
            </a:pPr>
            <a:r>
              <a:rPr lang="en-US" sz="3000" dirty="0">
                <a:solidFill>
                  <a:schemeClr val="dk1"/>
                </a:solidFill>
                <a:latin typeface="Gloria Hallelujah"/>
                <a:ea typeface="Gloria Hallelujah"/>
                <a:cs typeface="Gloria Hallelujah"/>
                <a:sym typeface="Gloria Hallelujah"/>
              </a:rPr>
              <a:t>There is other public information in /</a:t>
            </a:r>
            <a:r>
              <a:rPr lang="en-US" sz="3000" dirty="0" err="1">
                <a:solidFill>
                  <a:schemeClr val="dk1"/>
                </a:solidFill>
                <a:latin typeface="Gloria Hallelujah"/>
                <a:ea typeface="Gloria Hallelujah"/>
                <a:cs typeface="Gloria Hallelujah"/>
                <a:sym typeface="Gloria Hallelujah"/>
              </a:rPr>
              <a:t>etc</a:t>
            </a:r>
            <a:r>
              <a:rPr lang="en-US" sz="3000" dirty="0">
                <a:solidFill>
                  <a:schemeClr val="dk1"/>
                </a:solidFill>
                <a:latin typeface="Gloria Hallelujah"/>
                <a:ea typeface="Gloria Hallelujah"/>
                <a:cs typeface="Gloria Hallelujah"/>
                <a:sym typeface="Gloria Hallelujah"/>
              </a:rPr>
              <a:t>/</a:t>
            </a:r>
            <a:r>
              <a:rPr lang="en-US" sz="3000" dirty="0" err="1">
                <a:solidFill>
                  <a:schemeClr val="dk1"/>
                </a:solidFill>
                <a:latin typeface="Gloria Hallelujah"/>
                <a:ea typeface="Gloria Hallelujah"/>
                <a:cs typeface="Gloria Hallelujah"/>
                <a:sym typeface="Gloria Hallelujah"/>
              </a:rPr>
              <a:t>passwd</a:t>
            </a:r>
            <a:r>
              <a:rPr lang="en-US" sz="3000" dirty="0">
                <a:solidFill>
                  <a:schemeClr val="dk1"/>
                </a:solidFill>
                <a:latin typeface="Gloria Hallelujah"/>
                <a:ea typeface="Gloria Hallelujah"/>
                <a:cs typeface="Gloria Hallelujah"/>
                <a:sym typeface="Gloria Hallelujah"/>
              </a:rPr>
              <a:t> file that various utilities need</a:t>
            </a:r>
          </a:p>
        </p:txBody>
      </p:sp>
      <p:sp>
        <p:nvSpPr>
          <p:cNvPr id="200" name="Shape 200"/>
          <p:cNvSpPr/>
          <p:nvPr/>
        </p:nvSpPr>
        <p:spPr>
          <a:xfrm>
            <a:off x="1572262" y="37603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01" name="Shape 201"/>
          <p:cNvSpPr/>
          <p:nvPr/>
        </p:nvSpPr>
        <p:spPr>
          <a:xfrm>
            <a:off x="1572262" y="51522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What is Authentication?</a:t>
            </a:r>
          </a:p>
        </p:txBody>
      </p:sp>
      <p:pic>
        <p:nvPicPr>
          <p:cNvPr id="26" name="Shape 26"/>
          <p:cNvPicPr preferRelativeResize="0"/>
          <p:nvPr/>
        </p:nvPicPr>
        <p:blipFill>
          <a:blip r:embed="rId3">
            <a:alphaModFix/>
          </a:blip>
          <a:stretch>
            <a:fillRect/>
          </a:stretch>
        </p:blipFill>
        <p:spPr>
          <a:xfrm>
            <a:off x="784762" y="1371599"/>
            <a:ext cx="10622473" cy="4851949"/>
          </a:xfrm>
          <a:prstGeom prst="rect">
            <a:avLst/>
          </a:prstGeom>
          <a:noFill/>
          <a:ln>
            <a:noFill/>
          </a:ln>
        </p:spPr>
      </p:pic>
    </p:spTree>
  </p:cSld>
  <p:clrMapOvr>
    <a:masterClrMapping/>
  </p:clrMapOvr>
  <p:transition xmlns:p14="http://schemas.microsoft.com/office/powerpoint/2010/mai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Shape 207"/>
          <p:cNvSpPr txBox="1">
            <a:spLocks noGrp="1"/>
          </p:cNvSpPr>
          <p:nvPr>
            <p:ph type="title"/>
          </p:nvPr>
        </p:nvSpPr>
        <p:spPr>
          <a:xfrm>
            <a:off x="2427525" y="319025"/>
            <a:ext cx="9164400" cy="684300"/>
          </a:xfrm>
          <a:prstGeom prst="rect">
            <a:avLst/>
          </a:prstGeom>
        </p:spPr>
        <p:txBody>
          <a:bodyPr lIns="117825" tIns="117825" rIns="117825" bIns="117825" anchor="ctr" anchorCtr="0">
            <a:noAutofit/>
          </a:bodyPr>
          <a:lstStyle/>
          <a:p>
            <a:pPr lvl="0" algn="l" rtl="0">
              <a:lnSpc>
                <a:spcPct val="100000"/>
              </a:lnSpc>
              <a:spcBef>
                <a:spcPts val="0"/>
              </a:spcBef>
              <a:buNone/>
            </a:pPr>
            <a:r>
              <a:rPr lang="en-US">
                <a:solidFill>
                  <a:srgbClr val="9B37AA"/>
                </a:solidFill>
              </a:rPr>
              <a:t>Hash Function Characteristics Quiz</a:t>
            </a:r>
          </a:p>
        </p:txBody>
      </p:sp>
      <p:sp>
        <p:nvSpPr>
          <p:cNvPr id="208" name="Shape 208"/>
          <p:cNvSpPr txBox="1">
            <a:spLocks noGrp="1"/>
          </p:cNvSpPr>
          <p:nvPr>
            <p:ph type="body" idx="1"/>
          </p:nvPr>
        </p:nvSpPr>
        <p:spPr>
          <a:xfrm>
            <a:off x="2580725" y="1198162"/>
            <a:ext cx="8623199" cy="1785600"/>
          </a:xfrm>
          <a:prstGeom prst="rect">
            <a:avLst/>
          </a:prstGeom>
        </p:spPr>
        <p:txBody>
          <a:bodyPr lIns="117825" tIns="117825" rIns="117825" bIns="117825" anchor="t" anchorCtr="0">
            <a:noAutofit/>
          </a:bodyPr>
          <a:lstStyle/>
          <a:p>
            <a:pPr marL="0" lvl="0" indent="0">
              <a:lnSpc>
                <a:spcPct val="100000"/>
              </a:lnSpc>
              <a:spcBef>
                <a:spcPts val="0"/>
              </a:spcBef>
              <a:buClr>
                <a:schemeClr val="dk1"/>
              </a:buClr>
              <a:buSzPct val="39285"/>
              <a:buFont typeface="Arial"/>
              <a:buNone/>
            </a:pPr>
            <a:r>
              <a:rPr lang="en-US" sz="2800">
                <a:solidFill>
                  <a:srgbClr val="464646"/>
                </a:solidFill>
              </a:rPr>
              <a:t>The hash function used for computing hashed password values should meet the following requirements.</a:t>
            </a:r>
            <a:r>
              <a:rPr lang="en-US" sz="2800">
                <a:solidFill>
                  <a:srgbClr val="4E75A8"/>
                </a:solidFill>
              </a:rPr>
              <a:t> Check the correct answer(s):</a:t>
            </a:r>
          </a:p>
        </p:txBody>
      </p:sp>
      <p:pic>
        <p:nvPicPr>
          <p:cNvPr id="209" name="Shape 209"/>
          <p:cNvPicPr preferRelativeResize="0"/>
          <p:nvPr/>
        </p:nvPicPr>
        <p:blipFill>
          <a:blip r:embed="rId3">
            <a:alphaModFix/>
          </a:blip>
          <a:stretch>
            <a:fillRect/>
          </a:stretch>
        </p:blipFill>
        <p:spPr>
          <a:xfrm>
            <a:off x="600071" y="768921"/>
            <a:ext cx="1617449" cy="1785496"/>
          </a:xfrm>
          <a:prstGeom prst="rect">
            <a:avLst/>
          </a:prstGeom>
          <a:noFill/>
          <a:ln>
            <a:noFill/>
          </a:ln>
        </p:spPr>
      </p:pic>
      <p:sp>
        <p:nvSpPr>
          <p:cNvPr id="210" name="Shape 210"/>
          <p:cNvSpPr txBox="1"/>
          <p:nvPr/>
        </p:nvSpPr>
        <p:spPr>
          <a:xfrm>
            <a:off x="1967683" y="3178600"/>
            <a:ext cx="9026699" cy="997199"/>
          </a:xfrm>
          <a:prstGeom prst="rect">
            <a:avLst/>
          </a:prstGeom>
          <a:noFill/>
          <a:ln>
            <a:noFill/>
          </a:ln>
        </p:spPr>
        <p:txBody>
          <a:bodyPr lIns="91425" tIns="91425" rIns="91425" bIns="91425" anchor="ctr" anchorCtr="0">
            <a:noAutofit/>
          </a:bodyPr>
          <a:lstStyle/>
          <a:p>
            <a:pPr marL="0" lvl="0" indent="0" rtl="0">
              <a:spcBef>
                <a:spcPts val="0"/>
              </a:spcBef>
              <a:buNone/>
            </a:pPr>
            <a:r>
              <a:rPr lang="en-US" sz="3000">
                <a:solidFill>
                  <a:schemeClr val="dk1"/>
                </a:solidFill>
                <a:latin typeface="Gloria Hallelujah"/>
                <a:ea typeface="Gloria Hallelujah"/>
                <a:cs typeface="Gloria Hallelujah"/>
                <a:sym typeface="Gloria Hallelujah"/>
              </a:rPr>
              <a:t>Provide more efficient storage of password related information</a:t>
            </a:r>
          </a:p>
        </p:txBody>
      </p:sp>
      <p:sp>
        <p:nvSpPr>
          <p:cNvPr id="211" name="Shape 211"/>
          <p:cNvSpPr txBox="1"/>
          <p:nvPr/>
        </p:nvSpPr>
        <p:spPr>
          <a:xfrm>
            <a:off x="1967675" y="5289750"/>
            <a:ext cx="9484499" cy="1094099"/>
          </a:xfrm>
          <a:prstGeom prst="rect">
            <a:avLst/>
          </a:prstGeom>
          <a:noFill/>
          <a:ln>
            <a:noFill/>
          </a:ln>
        </p:spPr>
        <p:txBody>
          <a:bodyPr lIns="91425" tIns="91425" rIns="91425" bIns="91425" anchor="ctr" anchorCtr="0">
            <a:noAutofit/>
          </a:bodyPr>
          <a:lstStyle/>
          <a:p>
            <a:pPr marL="457200" lvl="0" indent="0" rtl="0">
              <a:spcBef>
                <a:spcPts val="0"/>
              </a:spcBef>
              <a:buNone/>
            </a:pPr>
            <a:endParaRPr sz="3000">
              <a:solidFill>
                <a:schemeClr val="dk1"/>
              </a:solidFill>
              <a:latin typeface="Gloria Hallelujah"/>
              <a:ea typeface="Gloria Hallelujah"/>
              <a:cs typeface="Gloria Hallelujah"/>
              <a:sym typeface="Gloria Hallelujah"/>
            </a:endParaRPr>
          </a:p>
          <a:p>
            <a:pPr marL="0" lvl="0" indent="0" rtl="0">
              <a:spcBef>
                <a:spcPts val="0"/>
              </a:spcBef>
              <a:spcAft>
                <a:spcPts val="1200"/>
              </a:spcAft>
              <a:buNone/>
            </a:pPr>
            <a:r>
              <a:rPr lang="en-US" sz="3000">
                <a:solidFill>
                  <a:schemeClr val="dk1"/>
                </a:solidFill>
                <a:latin typeface="Gloria Hallelujah"/>
                <a:ea typeface="Gloria Hallelujah"/>
                <a:cs typeface="Gloria Hallelujah"/>
                <a:sym typeface="Gloria Hallelujah"/>
              </a:rPr>
              <a:t>Its inverse should be very hard to compute</a:t>
            </a:r>
          </a:p>
        </p:txBody>
      </p:sp>
      <p:sp>
        <p:nvSpPr>
          <p:cNvPr id="212" name="Shape 212"/>
          <p:cNvSpPr txBox="1"/>
          <p:nvPr/>
        </p:nvSpPr>
        <p:spPr>
          <a:xfrm>
            <a:off x="1967675" y="4309550"/>
            <a:ext cx="7765199" cy="13902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Produce different hashed values for distinct passwords</a:t>
            </a:r>
          </a:p>
        </p:txBody>
      </p:sp>
      <p:sp>
        <p:nvSpPr>
          <p:cNvPr id="213" name="Shape 213"/>
          <p:cNvSpPr/>
          <p:nvPr/>
        </p:nvSpPr>
        <p:spPr>
          <a:xfrm>
            <a:off x="1156662" y="33015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14" name="Shape 214"/>
          <p:cNvSpPr/>
          <p:nvPr/>
        </p:nvSpPr>
        <p:spPr>
          <a:xfrm>
            <a:off x="1156662" y="46390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15" name="Shape 215"/>
          <p:cNvSpPr/>
          <p:nvPr/>
        </p:nvSpPr>
        <p:spPr>
          <a:xfrm>
            <a:off x="1156662" y="56997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Shape 22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lnSpc>
                <a:spcPct val="100000"/>
              </a:lnSpc>
              <a:spcBef>
                <a:spcPts val="0"/>
              </a:spcBef>
              <a:buNone/>
            </a:pPr>
            <a:r>
              <a:rPr lang="en-US">
                <a:solidFill>
                  <a:srgbClr val="9B37AA"/>
                </a:solidFill>
              </a:rPr>
              <a:t>Brute Force Guessing of Passwords</a:t>
            </a:r>
          </a:p>
        </p:txBody>
      </p:sp>
      <p:sp>
        <p:nvSpPr>
          <p:cNvPr id="222" name="Shape 222"/>
          <p:cNvSpPr txBox="1">
            <a:spLocks noGrp="1"/>
          </p:cNvSpPr>
          <p:nvPr>
            <p:ph type="body" idx="1"/>
          </p:nvPr>
        </p:nvSpPr>
        <p:spPr>
          <a:xfrm>
            <a:off x="4253587" y="1548100"/>
            <a:ext cx="7259099" cy="1558500"/>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dirty="0" smtClean="0">
                <a:solidFill>
                  <a:schemeClr val="dk1"/>
                </a:solidFill>
              </a:rPr>
              <a:t> Publicly </a:t>
            </a:r>
            <a:r>
              <a:rPr lang="en-US" sz="3000" dirty="0">
                <a:solidFill>
                  <a:schemeClr val="dk1"/>
                </a:solidFill>
              </a:rPr>
              <a:t>available software can do </a:t>
            </a:r>
            <a:r>
              <a:rPr lang="en-US" sz="3000" b="1" dirty="0" smtClean="0">
                <a:solidFill>
                  <a:srgbClr val="6B9462"/>
                </a:solidFill>
              </a:rPr>
              <a:t>10</a:t>
            </a:r>
            <a:r>
              <a:rPr lang="en-US" sz="3000" b="1" baseline="30000" dirty="0" smtClean="0">
                <a:solidFill>
                  <a:srgbClr val="6B9462"/>
                </a:solidFill>
              </a:rPr>
              <a:t>8</a:t>
            </a:r>
            <a:r>
              <a:rPr lang="en-US" sz="3000" b="1" dirty="0" smtClean="0">
                <a:solidFill>
                  <a:srgbClr val="6B9462"/>
                </a:solidFill>
              </a:rPr>
              <a:t> </a:t>
            </a:r>
            <a:r>
              <a:rPr lang="en-US" sz="3000" b="1" dirty="0">
                <a:solidFill>
                  <a:srgbClr val="6B9462"/>
                </a:solidFill>
              </a:rPr>
              <a:t>MD5 hashes/sec on a GPU</a:t>
            </a:r>
          </a:p>
        </p:txBody>
      </p:sp>
      <p:sp>
        <p:nvSpPr>
          <p:cNvPr id="223" name="Shape 223"/>
          <p:cNvSpPr txBox="1"/>
          <p:nvPr/>
        </p:nvSpPr>
        <p:spPr>
          <a:xfrm>
            <a:off x="4462575" y="4869050"/>
            <a:ext cx="7259099" cy="1036800"/>
          </a:xfrm>
          <a:prstGeom prst="rect">
            <a:avLst/>
          </a:prstGeom>
          <a:noFill/>
          <a:ln>
            <a:noFill/>
          </a:ln>
        </p:spPr>
        <p:txBody>
          <a:bodyPr lIns="91425" tIns="91425" rIns="91425" bIns="91425" anchor="ctr" anchorCtr="0">
            <a:noAutofit/>
          </a:bodyPr>
          <a:lstStyle/>
          <a:p>
            <a:pPr lvl="0" rtl="0">
              <a:spcBef>
                <a:spcPts val="0"/>
              </a:spcBef>
              <a:buNone/>
            </a:pPr>
            <a:endParaRPr sz="3000">
              <a:solidFill>
                <a:schemeClr val="dk1"/>
              </a:solidFill>
              <a:latin typeface="Gloria Hallelujah"/>
              <a:ea typeface="Gloria Hallelujah"/>
              <a:cs typeface="Gloria Hallelujah"/>
              <a:sym typeface="Gloria Hallelujah"/>
            </a:endParaRPr>
          </a:p>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Eight random characters increases it to about </a:t>
            </a:r>
            <a:r>
              <a:rPr lang="en-US" sz="3000" b="1">
                <a:solidFill>
                  <a:srgbClr val="6B9462"/>
                </a:solidFill>
                <a:latin typeface="Gloria Hallelujah"/>
                <a:ea typeface="Gloria Hallelujah"/>
                <a:cs typeface="Gloria Hallelujah"/>
                <a:sym typeface="Gloria Hallelujah"/>
              </a:rPr>
              <a:t>six days</a:t>
            </a:r>
          </a:p>
        </p:txBody>
      </p:sp>
      <p:sp>
        <p:nvSpPr>
          <p:cNvPr id="224" name="Shape 224"/>
          <p:cNvSpPr txBox="1"/>
          <p:nvPr/>
        </p:nvSpPr>
        <p:spPr>
          <a:xfrm>
            <a:off x="4462575" y="2798050"/>
            <a:ext cx="6796199" cy="2390400"/>
          </a:xfrm>
          <a:prstGeom prst="rect">
            <a:avLst/>
          </a:prstGeom>
          <a:noFill/>
          <a:ln>
            <a:noFill/>
          </a:ln>
        </p:spPr>
        <p:txBody>
          <a:bodyPr lIns="91425" tIns="91425" rIns="91425" bIns="91425" anchor="ctr" anchorCtr="0">
            <a:noAutofit/>
          </a:bodyPr>
          <a:lstStyle/>
          <a:p>
            <a:pPr marL="457200" lvl="0" indent="-419100" rtl="0">
              <a:spcBef>
                <a:spcPts val="0"/>
              </a:spcBef>
              <a:buClr>
                <a:schemeClr val="dk1"/>
              </a:buClr>
              <a:buSzPct val="100000"/>
              <a:buFont typeface="Gloria Hallelujah"/>
              <a:buChar char="●"/>
            </a:pPr>
            <a:r>
              <a:rPr lang="en-US" sz="3000" dirty="0">
                <a:solidFill>
                  <a:schemeClr val="dk1"/>
                </a:solidFill>
                <a:latin typeface="Gloria Hallelujah"/>
                <a:ea typeface="Gloria Hallelujah"/>
                <a:cs typeface="Gloria Hallelujah"/>
                <a:sym typeface="Gloria Hallelujah"/>
              </a:rPr>
              <a:t>Six random upper case/lower case/digits then </a:t>
            </a:r>
            <a:r>
              <a:rPr lang="en-US" sz="3000" dirty="0" smtClean="0">
                <a:solidFill>
                  <a:schemeClr val="dk1"/>
                </a:solidFill>
                <a:latin typeface="Gloria Hallelujah"/>
                <a:ea typeface="Gloria Hallelujah"/>
                <a:cs typeface="Gloria Hallelujah"/>
                <a:sym typeface="Gloria Hallelujah"/>
              </a:rPr>
              <a:t>62</a:t>
            </a:r>
            <a:r>
              <a:rPr lang="en-US" sz="3000" baseline="30000" dirty="0" smtClean="0">
                <a:solidFill>
                  <a:schemeClr val="dk1"/>
                </a:solidFill>
                <a:latin typeface="Gloria Hallelujah"/>
                <a:ea typeface="Gloria Hallelujah"/>
                <a:cs typeface="Gloria Hallelujah"/>
                <a:sym typeface="Gloria Hallelujah"/>
              </a:rPr>
              <a:t>6</a:t>
            </a:r>
            <a:r>
              <a:rPr lang="en-US" sz="3000" dirty="0" smtClean="0">
                <a:solidFill>
                  <a:schemeClr val="dk1"/>
                </a:solidFill>
                <a:latin typeface="Gloria Hallelujah"/>
                <a:ea typeface="Gloria Hallelujah"/>
                <a:cs typeface="Gloria Hallelujah"/>
                <a:sym typeface="Gloria Hallelujah"/>
              </a:rPr>
              <a:t> </a:t>
            </a:r>
            <a:r>
              <a:rPr lang="en-US" sz="3000" dirty="0">
                <a:solidFill>
                  <a:schemeClr val="dk1"/>
                </a:solidFill>
                <a:latin typeface="Gloria Hallelujah"/>
                <a:ea typeface="Gloria Hallelujah"/>
                <a:cs typeface="Gloria Hallelujah"/>
                <a:sym typeface="Gloria Hallelujah"/>
              </a:rPr>
              <a:t>possible passwords, </a:t>
            </a:r>
            <a:r>
              <a:rPr lang="en-US" sz="3000" b="1" dirty="0">
                <a:solidFill>
                  <a:srgbClr val="6B9462"/>
                </a:solidFill>
                <a:latin typeface="Gloria Hallelujah"/>
                <a:ea typeface="Gloria Hallelujah"/>
                <a:cs typeface="Gloria Hallelujah"/>
                <a:sym typeface="Gloria Hallelujah"/>
              </a:rPr>
              <a:t>about</a:t>
            </a:r>
            <a:r>
              <a:rPr lang="en-US" sz="3000" b="1" i="1" dirty="0">
                <a:solidFill>
                  <a:srgbClr val="6B9462"/>
                </a:solidFill>
                <a:latin typeface="Gloria Hallelujah"/>
                <a:ea typeface="Gloria Hallelujah"/>
                <a:cs typeface="Gloria Hallelujah"/>
                <a:sym typeface="Gloria Hallelujah"/>
              </a:rPr>
              <a:t> 10 minutes</a:t>
            </a:r>
          </a:p>
        </p:txBody>
      </p:sp>
      <p:pic>
        <p:nvPicPr>
          <p:cNvPr id="225" name="Shape 225"/>
          <p:cNvPicPr preferRelativeResize="0"/>
          <p:nvPr/>
        </p:nvPicPr>
        <p:blipFill>
          <a:blip r:embed="rId3">
            <a:alphaModFix/>
          </a:blip>
          <a:stretch>
            <a:fillRect/>
          </a:stretch>
        </p:blipFill>
        <p:spPr>
          <a:xfrm>
            <a:off x="298675" y="3479800"/>
            <a:ext cx="2560749" cy="2798499"/>
          </a:xfrm>
          <a:prstGeom prst="rect">
            <a:avLst/>
          </a:prstGeom>
          <a:noFill/>
          <a:ln>
            <a:noFill/>
          </a:ln>
        </p:spPr>
      </p:pic>
      <p:pic>
        <p:nvPicPr>
          <p:cNvPr id="226" name="Shape 226"/>
          <p:cNvPicPr preferRelativeResize="0"/>
          <p:nvPr/>
        </p:nvPicPr>
        <p:blipFill>
          <a:blip r:embed="rId4">
            <a:alphaModFix/>
          </a:blip>
          <a:stretch>
            <a:fillRect/>
          </a:stretch>
        </p:blipFill>
        <p:spPr>
          <a:xfrm rot="-815148">
            <a:off x="255975" y="2188425"/>
            <a:ext cx="4470974" cy="2741875"/>
          </a:xfrm>
          <a:prstGeom prst="rect">
            <a:avLst/>
          </a:prstGeom>
          <a:noFill/>
          <a:ln>
            <a:noFill/>
          </a:ln>
        </p:spPr>
      </p:pic>
    </p:spTree>
  </p:cSld>
  <p:clrMapOvr>
    <a:masterClrMapping/>
  </p:clrMapOvr>
  <p:transition xmlns:p14="http://schemas.microsoft.com/office/powerpoint/2010/mai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Shape 232"/>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lnSpc>
                <a:spcPct val="100000"/>
              </a:lnSpc>
              <a:spcBef>
                <a:spcPts val="0"/>
              </a:spcBef>
              <a:buNone/>
            </a:pPr>
            <a:r>
              <a:rPr lang="en-US">
                <a:solidFill>
                  <a:srgbClr val="9B37AA"/>
                </a:solidFill>
              </a:rPr>
              <a:t>Brute Force Guessing of Passwords</a:t>
            </a:r>
          </a:p>
        </p:txBody>
      </p:sp>
      <p:sp>
        <p:nvSpPr>
          <p:cNvPr id="233" name="Shape 233"/>
          <p:cNvSpPr txBox="1"/>
          <p:nvPr/>
        </p:nvSpPr>
        <p:spPr>
          <a:xfrm>
            <a:off x="4778725" y="2643750"/>
            <a:ext cx="6873900" cy="13686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6B9462"/>
                </a:solidFill>
                <a:latin typeface="Gloria Hallelujah"/>
                <a:ea typeface="Gloria Hallelujah"/>
                <a:cs typeface="Gloria Hallelujah"/>
                <a:sym typeface="Gloria Hallelujah"/>
              </a:rPr>
              <a:t>To reduce the work </a:t>
            </a:r>
            <a:r>
              <a:rPr lang="en-US" sz="3000">
                <a:solidFill>
                  <a:schemeClr val="dk1"/>
                </a:solidFill>
                <a:latin typeface="Gloria Hallelujah"/>
                <a:ea typeface="Gloria Hallelujah"/>
                <a:cs typeface="Gloria Hallelujah"/>
                <a:sym typeface="Gloria Hallelujah"/>
              </a:rPr>
              <a:t>required for a brute force attack:</a:t>
            </a:r>
          </a:p>
        </p:txBody>
      </p:sp>
      <p:sp>
        <p:nvSpPr>
          <p:cNvPr id="234" name="Shape 234"/>
          <p:cNvSpPr txBox="1"/>
          <p:nvPr/>
        </p:nvSpPr>
        <p:spPr>
          <a:xfrm>
            <a:off x="4778725" y="1436175"/>
            <a:ext cx="6443399" cy="11430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Passwords are not really random</a:t>
            </a:r>
          </a:p>
        </p:txBody>
      </p:sp>
      <p:sp>
        <p:nvSpPr>
          <p:cNvPr id="235" name="Shape 235"/>
          <p:cNvSpPr txBox="1"/>
          <p:nvPr/>
        </p:nvSpPr>
        <p:spPr>
          <a:xfrm>
            <a:off x="5273875" y="3769700"/>
            <a:ext cx="5883599" cy="2827199"/>
          </a:xfrm>
          <a:prstGeom prst="rect">
            <a:avLst/>
          </a:prstGeom>
          <a:noFill/>
          <a:ln>
            <a:noFill/>
          </a:ln>
        </p:spPr>
        <p:txBody>
          <a:bodyPr lIns="91425" tIns="91425" rIns="91425" bIns="91425" anchor="ctr" anchorCtr="0">
            <a:noAutofit/>
          </a:bodyPr>
          <a:lstStyle/>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Try the popular passwords first</a:t>
            </a:r>
          </a:p>
          <a:p>
            <a:pPr lvl="0" rtl="0">
              <a:spcBef>
                <a:spcPts val="0"/>
              </a:spcBef>
              <a:buNone/>
            </a:pPr>
            <a:endParaRPr sz="3000">
              <a:solidFill>
                <a:schemeClr val="dk1"/>
              </a:solidFill>
              <a:latin typeface="Gloria Hallelujah"/>
              <a:ea typeface="Gloria Hallelujah"/>
              <a:cs typeface="Gloria Hallelujah"/>
              <a:sym typeface="Gloria Hallelujah"/>
            </a:endParaRPr>
          </a:p>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Create a rainbow table</a:t>
            </a:r>
          </a:p>
        </p:txBody>
      </p:sp>
      <p:pic>
        <p:nvPicPr>
          <p:cNvPr id="236" name="Shape 236"/>
          <p:cNvPicPr preferRelativeResize="0"/>
          <p:nvPr/>
        </p:nvPicPr>
        <p:blipFill>
          <a:blip r:embed="rId3">
            <a:alphaModFix/>
          </a:blip>
          <a:stretch>
            <a:fillRect/>
          </a:stretch>
        </p:blipFill>
        <p:spPr>
          <a:xfrm>
            <a:off x="298675" y="3479800"/>
            <a:ext cx="2560749" cy="2798499"/>
          </a:xfrm>
          <a:prstGeom prst="rect">
            <a:avLst/>
          </a:prstGeom>
          <a:noFill/>
          <a:ln>
            <a:noFill/>
          </a:ln>
        </p:spPr>
      </p:pic>
      <p:pic>
        <p:nvPicPr>
          <p:cNvPr id="237" name="Shape 237"/>
          <p:cNvPicPr preferRelativeResize="0"/>
          <p:nvPr/>
        </p:nvPicPr>
        <p:blipFill>
          <a:blip r:embed="rId4">
            <a:alphaModFix/>
          </a:blip>
          <a:stretch>
            <a:fillRect/>
          </a:stretch>
        </p:blipFill>
        <p:spPr>
          <a:xfrm rot="-815148">
            <a:off x="255975" y="2188425"/>
            <a:ext cx="4470974" cy="2741875"/>
          </a:xfrm>
          <a:prstGeom prst="rect">
            <a:avLst/>
          </a:prstGeom>
          <a:noFill/>
          <a:ln>
            <a:noFill/>
          </a:ln>
        </p:spPr>
      </p:pic>
    </p:spTree>
  </p:cSld>
  <p:clrMapOvr>
    <a:masterClrMapping/>
  </p:clrMapOvr>
  <p:transition xmlns:p14="http://schemas.microsoft.com/office/powerpoint/2010/mai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Brute Force Guessing of Passwords</a:t>
            </a:r>
          </a:p>
        </p:txBody>
      </p:sp>
      <p:sp>
        <p:nvSpPr>
          <p:cNvPr id="244" name="Shape 244"/>
          <p:cNvSpPr txBox="1">
            <a:spLocks noGrp="1"/>
          </p:cNvSpPr>
          <p:nvPr>
            <p:ph type="body" idx="1"/>
          </p:nvPr>
        </p:nvSpPr>
        <p:spPr>
          <a:xfrm>
            <a:off x="4689000" y="1259025"/>
            <a:ext cx="7069200" cy="1143000"/>
          </a:xfrm>
          <a:prstGeom prst="rect">
            <a:avLst/>
          </a:prstGeom>
        </p:spPr>
        <p:txBody>
          <a:bodyPr lIns="117825" tIns="117825" rIns="117825" bIns="117825" anchor="t" anchorCtr="0">
            <a:noAutofit/>
          </a:bodyPr>
          <a:lstStyle/>
          <a:p>
            <a:pPr marL="0" lvl="0" indent="0">
              <a:lnSpc>
                <a:spcPct val="100000"/>
              </a:lnSpc>
              <a:spcBef>
                <a:spcPts val="0"/>
              </a:spcBef>
              <a:buClr>
                <a:schemeClr val="dk1"/>
              </a:buClr>
              <a:buSzPct val="36666"/>
              <a:buFont typeface="Arial"/>
              <a:buNone/>
            </a:pPr>
            <a:r>
              <a:rPr lang="en-US" sz="3000" b="1">
                <a:solidFill>
                  <a:srgbClr val="4E75A8"/>
                </a:solidFill>
              </a:rPr>
              <a:t>What if two users pick the same password?</a:t>
            </a:r>
          </a:p>
        </p:txBody>
      </p:sp>
      <p:sp>
        <p:nvSpPr>
          <p:cNvPr id="245" name="Shape 245"/>
          <p:cNvSpPr txBox="1"/>
          <p:nvPr/>
        </p:nvSpPr>
        <p:spPr>
          <a:xfrm>
            <a:off x="5324400" y="2885262"/>
            <a:ext cx="5798400" cy="3065999"/>
          </a:xfrm>
          <a:prstGeom prst="rect">
            <a:avLst/>
          </a:prstGeom>
          <a:noFill/>
          <a:ln>
            <a:noFill/>
          </a:ln>
        </p:spPr>
        <p:txBody>
          <a:bodyPr lIns="91425" tIns="91425" rIns="91425" bIns="91425" anchor="ctr" anchorCtr="0">
            <a:noAutofit/>
          </a:bodyPr>
          <a:lstStyle/>
          <a:p>
            <a:pPr marL="457200" lvl="0" indent="-419100" rtl="0">
              <a:spcBef>
                <a:spcPts val="0"/>
              </a:spcBef>
              <a:buClr>
                <a:schemeClr val="dk1"/>
              </a:buClr>
              <a:buSzPct val="100000"/>
              <a:buFont typeface="Gloria Hallelujah"/>
              <a:buChar char="●"/>
            </a:pPr>
            <a:r>
              <a:rPr lang="en-US" sz="3000" b="1">
                <a:solidFill>
                  <a:srgbClr val="6B9462"/>
                </a:solidFill>
                <a:latin typeface="Gloria Hallelujah"/>
                <a:ea typeface="Gloria Hallelujah"/>
                <a:cs typeface="Gloria Hallelujah"/>
                <a:sym typeface="Gloria Hallelujah"/>
              </a:rPr>
              <a:t>Add a random salt</a:t>
            </a:r>
            <a:r>
              <a:rPr lang="en-US" sz="3000">
                <a:solidFill>
                  <a:schemeClr val="dk1"/>
                </a:solidFill>
                <a:latin typeface="Gloria Hallelujah"/>
                <a:ea typeface="Gloria Hallelujah"/>
                <a:cs typeface="Gloria Hallelujah"/>
                <a:sym typeface="Gloria Hallelujah"/>
              </a:rPr>
              <a:t> before hashing</a:t>
            </a:r>
          </a:p>
          <a:p>
            <a:pPr lvl="0" rtl="0">
              <a:spcBef>
                <a:spcPts val="0"/>
              </a:spcBef>
              <a:buNone/>
            </a:pPr>
            <a:endParaRPr sz="3000">
              <a:solidFill>
                <a:schemeClr val="dk1"/>
              </a:solidFill>
              <a:latin typeface="Gloria Hallelujah"/>
              <a:ea typeface="Gloria Hallelujah"/>
              <a:cs typeface="Gloria Hallelujah"/>
              <a:sym typeface="Gloria Hallelujah"/>
            </a:endParaRPr>
          </a:p>
          <a:p>
            <a:pPr marL="457200" lvl="0" indent="-419100" rtl="0">
              <a:spcBef>
                <a:spcPts val="0"/>
              </a:spcBef>
              <a:buClr>
                <a:schemeClr val="dk1"/>
              </a:buClr>
              <a:buSzPct val="100000"/>
              <a:buFont typeface="Gloria Hallelujah"/>
              <a:buChar char="●"/>
            </a:pPr>
            <a:r>
              <a:rPr lang="en-US" sz="3000" b="1">
                <a:solidFill>
                  <a:srgbClr val="6B9462"/>
                </a:solidFill>
                <a:latin typeface="Gloria Hallelujah"/>
                <a:ea typeface="Gloria Hallelujah"/>
                <a:cs typeface="Gloria Hallelujah"/>
                <a:sym typeface="Gloria Hallelujah"/>
              </a:rPr>
              <a:t>Store the salt</a:t>
            </a:r>
            <a:r>
              <a:rPr lang="en-US" sz="3000">
                <a:solidFill>
                  <a:schemeClr val="dk1"/>
                </a:solidFill>
                <a:latin typeface="Gloria Hallelujah"/>
                <a:ea typeface="Gloria Hallelujah"/>
                <a:cs typeface="Gloria Hallelujah"/>
                <a:sym typeface="Gloria Hallelujah"/>
              </a:rPr>
              <a:t> with the hashed value</a:t>
            </a:r>
          </a:p>
          <a:p>
            <a:pPr lvl="0" rtl="0">
              <a:spcBef>
                <a:spcPts val="0"/>
              </a:spcBef>
              <a:buNone/>
            </a:pPr>
            <a:endParaRPr sz="3000">
              <a:solidFill>
                <a:schemeClr val="dk1"/>
              </a:solidFill>
              <a:latin typeface="Gloria Hallelujah"/>
              <a:ea typeface="Gloria Hallelujah"/>
              <a:cs typeface="Gloria Hallelujah"/>
              <a:sym typeface="Gloria Hallelujah"/>
            </a:endParaRPr>
          </a:p>
          <a:p>
            <a:pPr marL="457200" lvl="0" indent="-419100" rtl="0">
              <a:spcBef>
                <a:spcPts val="0"/>
              </a:spcBef>
              <a:buClr>
                <a:schemeClr val="dk1"/>
              </a:buClr>
              <a:buSzPct val="100000"/>
              <a:buFont typeface="Gloria Hallelujah"/>
              <a:buChar char="●"/>
            </a:pPr>
            <a:r>
              <a:rPr lang="en-US" sz="3000" b="1">
                <a:solidFill>
                  <a:srgbClr val="6B9462"/>
                </a:solidFill>
                <a:latin typeface="Gloria Hallelujah"/>
                <a:ea typeface="Gloria Hallelujah"/>
                <a:cs typeface="Gloria Hallelujah"/>
                <a:sym typeface="Gloria Hallelujah"/>
              </a:rPr>
              <a:t>Check</a:t>
            </a:r>
            <a:r>
              <a:rPr lang="en-US" sz="3000">
                <a:solidFill>
                  <a:schemeClr val="dk1"/>
                </a:solidFill>
                <a:latin typeface="Gloria Hallelujah"/>
                <a:ea typeface="Gloria Hallelujah"/>
                <a:cs typeface="Gloria Hallelujah"/>
                <a:sym typeface="Gloria Hallelujah"/>
              </a:rPr>
              <a:t> by using the salt with the typed password</a:t>
            </a:r>
          </a:p>
        </p:txBody>
      </p:sp>
      <p:pic>
        <p:nvPicPr>
          <p:cNvPr id="246" name="Shape 246"/>
          <p:cNvPicPr preferRelativeResize="0"/>
          <p:nvPr/>
        </p:nvPicPr>
        <p:blipFill>
          <a:blip r:embed="rId3">
            <a:alphaModFix/>
          </a:blip>
          <a:stretch>
            <a:fillRect/>
          </a:stretch>
        </p:blipFill>
        <p:spPr>
          <a:xfrm>
            <a:off x="298675" y="3479800"/>
            <a:ext cx="2560749" cy="2798499"/>
          </a:xfrm>
          <a:prstGeom prst="rect">
            <a:avLst/>
          </a:prstGeom>
          <a:noFill/>
          <a:ln>
            <a:noFill/>
          </a:ln>
        </p:spPr>
      </p:pic>
      <p:pic>
        <p:nvPicPr>
          <p:cNvPr id="247" name="Shape 247"/>
          <p:cNvPicPr preferRelativeResize="0"/>
          <p:nvPr/>
        </p:nvPicPr>
        <p:blipFill>
          <a:blip r:embed="rId4">
            <a:alphaModFix/>
          </a:blip>
          <a:stretch>
            <a:fillRect/>
          </a:stretch>
        </p:blipFill>
        <p:spPr>
          <a:xfrm rot="-815148">
            <a:off x="255975" y="2188425"/>
            <a:ext cx="4470974" cy="2741875"/>
          </a:xfrm>
          <a:prstGeom prst="rect">
            <a:avLst/>
          </a:prstGeom>
          <a:noFill/>
          <a:ln>
            <a:noFill/>
          </a:ln>
        </p:spPr>
      </p:pic>
    </p:spTree>
  </p:cSld>
  <p:clrMapOvr>
    <a:masterClrMapping/>
  </p:clrMapOvr>
  <p:transition xmlns:p14="http://schemas.microsoft.com/office/powerpoint/2010/mai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Shape 25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Brute Force Guessing of Passwords</a:t>
            </a:r>
          </a:p>
        </p:txBody>
      </p:sp>
      <p:pic>
        <p:nvPicPr>
          <p:cNvPr id="254" name="Shape 254"/>
          <p:cNvPicPr preferRelativeResize="0"/>
          <p:nvPr/>
        </p:nvPicPr>
        <p:blipFill>
          <a:blip r:embed="rId3">
            <a:alphaModFix/>
          </a:blip>
          <a:stretch>
            <a:fillRect/>
          </a:stretch>
        </p:blipFill>
        <p:spPr>
          <a:xfrm>
            <a:off x="533400" y="1303662"/>
            <a:ext cx="11125200" cy="4867275"/>
          </a:xfrm>
          <a:prstGeom prst="rect">
            <a:avLst/>
          </a:prstGeom>
          <a:noFill/>
          <a:ln>
            <a:noFill/>
          </a:ln>
        </p:spPr>
      </p:pic>
    </p:spTree>
  </p:cSld>
  <p:clrMapOvr>
    <a:masterClrMapping/>
  </p:clrMapOvr>
  <p:transition xmlns:p14="http://schemas.microsoft.com/office/powerpoint/2010/mai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Shape 260"/>
          <p:cNvSpPr txBox="1">
            <a:spLocks noGrp="1"/>
          </p:cNvSpPr>
          <p:nvPr>
            <p:ph type="title"/>
          </p:nvPr>
        </p:nvSpPr>
        <p:spPr>
          <a:xfrm>
            <a:off x="2990575" y="845900"/>
            <a:ext cx="4557899" cy="767099"/>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Unique PINs Quiz</a:t>
            </a:r>
          </a:p>
        </p:txBody>
      </p:sp>
      <p:sp>
        <p:nvSpPr>
          <p:cNvPr id="261" name="Shape 261"/>
          <p:cNvSpPr txBox="1">
            <a:spLocks noGrp="1"/>
          </p:cNvSpPr>
          <p:nvPr>
            <p:ph type="body" idx="1"/>
          </p:nvPr>
        </p:nvSpPr>
        <p:spPr>
          <a:xfrm>
            <a:off x="3004225" y="1416550"/>
            <a:ext cx="8760600" cy="7670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dirty="0">
                <a:solidFill>
                  <a:schemeClr val="dk1"/>
                </a:solidFill>
              </a:rPr>
              <a:t>How many unique four digits PINs are possible? </a:t>
            </a:r>
            <a:r>
              <a:rPr lang="en-US" sz="3000" dirty="0">
                <a:solidFill>
                  <a:srgbClr val="4E75A8"/>
                </a:solidFill>
              </a:rPr>
              <a:t>Check the correct answer:</a:t>
            </a:r>
          </a:p>
          <a:p>
            <a:pPr marL="0" lvl="0" indent="0" rtl="0">
              <a:lnSpc>
                <a:spcPct val="100000"/>
              </a:lnSpc>
              <a:spcBef>
                <a:spcPts val="0"/>
              </a:spcBef>
              <a:buNone/>
            </a:pPr>
            <a:endParaRPr sz="3000" dirty="0">
              <a:solidFill>
                <a:schemeClr val="dk1"/>
              </a:solidFill>
            </a:endParaRPr>
          </a:p>
          <a:p>
            <a:pPr marL="0" lvl="0" indent="0" rtl="0">
              <a:lnSpc>
                <a:spcPct val="100000"/>
              </a:lnSpc>
              <a:spcBef>
                <a:spcPts val="0"/>
              </a:spcBef>
              <a:buNone/>
            </a:pPr>
            <a:endParaRPr sz="3000" dirty="0">
              <a:solidFill>
                <a:schemeClr val="dk1"/>
              </a:solidFill>
            </a:endParaRPr>
          </a:p>
          <a:p>
            <a:pPr lvl="0" rtl="0">
              <a:spcBef>
                <a:spcPts val="0"/>
              </a:spcBef>
              <a:buClr>
                <a:srgbClr val="000000"/>
              </a:buClr>
              <a:buFont typeface="Arial"/>
              <a:buNone/>
            </a:pPr>
            <a:endParaRPr dirty="0"/>
          </a:p>
        </p:txBody>
      </p:sp>
      <p:pic>
        <p:nvPicPr>
          <p:cNvPr id="262" name="Shape 262"/>
          <p:cNvPicPr preferRelativeResize="0"/>
          <p:nvPr/>
        </p:nvPicPr>
        <p:blipFill>
          <a:blip r:embed="rId3">
            <a:alphaModFix/>
          </a:blip>
          <a:stretch>
            <a:fillRect/>
          </a:stretch>
        </p:blipFill>
        <p:spPr>
          <a:xfrm>
            <a:off x="1082696" y="687296"/>
            <a:ext cx="1617449" cy="1785496"/>
          </a:xfrm>
          <a:prstGeom prst="rect">
            <a:avLst/>
          </a:prstGeom>
          <a:noFill/>
          <a:ln>
            <a:noFill/>
          </a:ln>
        </p:spPr>
      </p:pic>
      <p:sp>
        <p:nvSpPr>
          <p:cNvPr id="263" name="Shape 263"/>
          <p:cNvSpPr txBox="1"/>
          <p:nvPr/>
        </p:nvSpPr>
        <p:spPr>
          <a:xfrm>
            <a:off x="5253050" y="2868600"/>
            <a:ext cx="3000000" cy="6636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1,000</a:t>
            </a:r>
          </a:p>
        </p:txBody>
      </p:sp>
      <p:sp>
        <p:nvSpPr>
          <p:cNvPr id="264" name="Shape 264"/>
          <p:cNvSpPr txBox="1"/>
          <p:nvPr/>
        </p:nvSpPr>
        <p:spPr>
          <a:xfrm>
            <a:off x="5253050" y="3684600"/>
            <a:ext cx="3000000" cy="539100"/>
          </a:xfrm>
          <a:prstGeom prst="rect">
            <a:avLst/>
          </a:prstGeom>
          <a:noFill/>
          <a:ln>
            <a:noFill/>
          </a:ln>
        </p:spPr>
        <p:txBody>
          <a:bodyPr lIns="91425" tIns="91425" rIns="91425" bIns="91425" anchor="ctr" anchorCtr="0">
            <a:noAutofit/>
          </a:bodyPr>
          <a:lstStyle/>
          <a:p>
            <a:pPr lvl="0" rtl="0">
              <a:spcBef>
                <a:spcPts val="0"/>
              </a:spcBef>
              <a:buNone/>
            </a:pPr>
            <a:endParaRPr sz="3000">
              <a:solidFill>
                <a:schemeClr val="dk1"/>
              </a:solidFill>
              <a:latin typeface="Gloria Hallelujah"/>
              <a:ea typeface="Gloria Hallelujah"/>
              <a:cs typeface="Gloria Hallelujah"/>
              <a:sym typeface="Gloria Hallelujah"/>
            </a:endParaRPr>
          </a:p>
          <a:p>
            <a:pPr lvl="0" rtl="0">
              <a:spcBef>
                <a:spcPts val="0"/>
              </a:spcBef>
              <a:buNone/>
            </a:pPr>
            <a:r>
              <a:rPr lang="en-US" sz="3000">
                <a:solidFill>
                  <a:schemeClr val="dk1"/>
                </a:solidFill>
                <a:latin typeface="Gloria Hallelujah"/>
                <a:ea typeface="Gloria Hallelujah"/>
                <a:cs typeface="Gloria Hallelujah"/>
                <a:sym typeface="Gloria Hallelujah"/>
              </a:rPr>
              <a:t>100,000</a:t>
            </a:r>
          </a:p>
          <a:p>
            <a:pPr lvl="0" rtl="0">
              <a:spcBef>
                <a:spcPts val="0"/>
              </a:spcBef>
              <a:buNone/>
            </a:pPr>
            <a:endParaRPr>
              <a:solidFill>
                <a:schemeClr val="dk1"/>
              </a:solidFill>
            </a:endParaRPr>
          </a:p>
        </p:txBody>
      </p:sp>
      <p:sp>
        <p:nvSpPr>
          <p:cNvPr id="265" name="Shape 265"/>
          <p:cNvSpPr txBox="1"/>
          <p:nvPr/>
        </p:nvSpPr>
        <p:spPr>
          <a:xfrm>
            <a:off x="5253050" y="4465575"/>
            <a:ext cx="3000000" cy="663600"/>
          </a:xfrm>
          <a:prstGeom prst="rect">
            <a:avLst/>
          </a:prstGeom>
          <a:noFill/>
          <a:ln>
            <a:noFill/>
          </a:ln>
        </p:spPr>
        <p:txBody>
          <a:bodyPr lIns="91425" tIns="91425" rIns="91425" bIns="91425" anchor="ctr" anchorCtr="0">
            <a:noAutofit/>
          </a:bodyPr>
          <a:lstStyle/>
          <a:p>
            <a:pPr lvl="0" rtl="0">
              <a:spcBef>
                <a:spcPts val="0"/>
              </a:spcBef>
              <a:buNone/>
            </a:pPr>
            <a:endParaRPr sz="3000">
              <a:solidFill>
                <a:schemeClr val="dk1"/>
              </a:solidFill>
              <a:latin typeface="Gloria Hallelujah"/>
              <a:ea typeface="Gloria Hallelujah"/>
              <a:cs typeface="Gloria Hallelujah"/>
              <a:sym typeface="Gloria Hallelujah"/>
            </a:endParaRPr>
          </a:p>
          <a:p>
            <a:pPr lvl="0" rtl="0">
              <a:spcBef>
                <a:spcPts val="0"/>
              </a:spcBef>
              <a:buNone/>
            </a:pPr>
            <a:r>
              <a:rPr lang="en-US" sz="3000">
                <a:solidFill>
                  <a:schemeClr val="dk1"/>
                </a:solidFill>
                <a:latin typeface="Gloria Hallelujah"/>
                <a:ea typeface="Gloria Hallelujah"/>
                <a:cs typeface="Gloria Hallelujah"/>
                <a:sym typeface="Gloria Hallelujah"/>
              </a:rPr>
              <a:t>10,000</a:t>
            </a:r>
          </a:p>
          <a:p>
            <a:pPr lvl="0" rtl="0">
              <a:spcBef>
                <a:spcPts val="0"/>
              </a:spcBef>
              <a:buNone/>
            </a:pPr>
            <a:endParaRPr>
              <a:solidFill>
                <a:schemeClr val="dk1"/>
              </a:solidFill>
            </a:endParaRPr>
          </a:p>
        </p:txBody>
      </p:sp>
      <p:sp>
        <p:nvSpPr>
          <p:cNvPr id="266" name="Shape 266"/>
          <p:cNvSpPr txBox="1"/>
          <p:nvPr/>
        </p:nvSpPr>
        <p:spPr>
          <a:xfrm>
            <a:off x="5253050" y="5449600"/>
            <a:ext cx="3000000" cy="5391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1,000,000</a:t>
            </a:r>
          </a:p>
        </p:txBody>
      </p:sp>
      <p:sp>
        <p:nvSpPr>
          <p:cNvPr id="267" name="Shape 267"/>
          <p:cNvSpPr/>
          <p:nvPr/>
        </p:nvSpPr>
        <p:spPr>
          <a:xfrm>
            <a:off x="4423537" y="28750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68" name="Shape 268"/>
          <p:cNvSpPr/>
          <p:nvPr/>
        </p:nvSpPr>
        <p:spPr>
          <a:xfrm>
            <a:off x="4423537" y="37570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69" name="Shape 269"/>
          <p:cNvSpPr/>
          <p:nvPr/>
        </p:nvSpPr>
        <p:spPr>
          <a:xfrm>
            <a:off x="4423537" y="45702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70" name="Shape 270"/>
          <p:cNvSpPr/>
          <p:nvPr/>
        </p:nvSpPr>
        <p:spPr>
          <a:xfrm>
            <a:off x="4423537" y="538356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Shape 276"/>
          <p:cNvSpPr txBox="1">
            <a:spLocks noGrp="1"/>
          </p:cNvSpPr>
          <p:nvPr>
            <p:ph type="title"/>
          </p:nvPr>
        </p:nvSpPr>
        <p:spPr>
          <a:xfrm>
            <a:off x="2727795" y="336700"/>
            <a:ext cx="4557899" cy="1143000"/>
          </a:xfrm>
          <a:prstGeom prst="rect">
            <a:avLst/>
          </a:prstGeom>
        </p:spPr>
        <p:txBody>
          <a:bodyPr lIns="117825" tIns="117825" rIns="117825" bIns="117825" anchor="ctr" anchorCtr="0">
            <a:noAutofit/>
          </a:bodyPr>
          <a:lstStyle/>
          <a:p>
            <a:pPr lvl="0" algn="l" rtl="0">
              <a:lnSpc>
                <a:spcPct val="100000"/>
              </a:lnSpc>
              <a:spcBef>
                <a:spcPts val="0"/>
              </a:spcBef>
              <a:buNone/>
            </a:pPr>
            <a:r>
              <a:rPr lang="en-US">
                <a:solidFill>
                  <a:srgbClr val="9B37AA"/>
                </a:solidFill>
              </a:rPr>
              <a:t>Brute Force Quiz</a:t>
            </a:r>
          </a:p>
        </p:txBody>
      </p:sp>
      <p:sp>
        <p:nvSpPr>
          <p:cNvPr id="277" name="Shape 277"/>
          <p:cNvSpPr txBox="1">
            <a:spLocks noGrp="1"/>
          </p:cNvSpPr>
          <p:nvPr>
            <p:ph type="body" idx="1"/>
          </p:nvPr>
        </p:nvSpPr>
        <p:spPr>
          <a:xfrm>
            <a:off x="2727800" y="1368275"/>
            <a:ext cx="8702699" cy="2708999"/>
          </a:xfrm>
          <a:prstGeom prst="rect">
            <a:avLst/>
          </a:prstGeom>
        </p:spPr>
        <p:txBody>
          <a:bodyPr lIns="117825" tIns="117825" rIns="117825" bIns="117825" anchor="t" anchorCtr="0">
            <a:noAutofit/>
          </a:bodyPr>
          <a:lstStyle/>
          <a:p>
            <a:pPr marL="0" lvl="0" indent="0" rtl="0">
              <a:lnSpc>
                <a:spcPct val="115000"/>
              </a:lnSpc>
              <a:spcBef>
                <a:spcPts val="0"/>
              </a:spcBef>
              <a:buNone/>
            </a:pPr>
            <a:r>
              <a:rPr lang="en-US" dirty="0">
                <a:solidFill>
                  <a:schemeClr val="dk1"/>
                </a:solidFill>
              </a:rPr>
              <a:t>A randomly chosen password has six characters that include upper and lower case letters, digits (0-9) and 10 special characters (examples are +, ; etc.). In the worst case, how many attempts must a brute-force method make to determine a password when its hashed value is available?</a:t>
            </a:r>
          </a:p>
          <a:p>
            <a:pPr lvl="0" rtl="0">
              <a:lnSpc>
                <a:spcPct val="115000"/>
              </a:lnSpc>
              <a:spcBef>
                <a:spcPts val="0"/>
              </a:spcBef>
              <a:buNone/>
            </a:pPr>
            <a:endParaRPr dirty="0"/>
          </a:p>
        </p:txBody>
      </p:sp>
      <p:pic>
        <p:nvPicPr>
          <p:cNvPr id="278" name="Shape 278"/>
          <p:cNvPicPr preferRelativeResize="0"/>
          <p:nvPr/>
        </p:nvPicPr>
        <p:blipFill>
          <a:blip r:embed="rId3">
            <a:alphaModFix/>
          </a:blip>
          <a:stretch>
            <a:fillRect/>
          </a:stretch>
        </p:blipFill>
        <p:spPr>
          <a:xfrm>
            <a:off x="688196" y="616371"/>
            <a:ext cx="1617449" cy="1785496"/>
          </a:xfrm>
          <a:prstGeom prst="rect">
            <a:avLst/>
          </a:prstGeom>
          <a:noFill/>
          <a:ln>
            <a:noFill/>
          </a:ln>
        </p:spPr>
      </p:pic>
      <p:sp>
        <p:nvSpPr>
          <p:cNvPr id="279" name="Shape 279"/>
          <p:cNvSpPr txBox="1"/>
          <p:nvPr/>
        </p:nvSpPr>
        <p:spPr>
          <a:xfrm>
            <a:off x="688200" y="4356925"/>
            <a:ext cx="5300699" cy="829499"/>
          </a:xfrm>
          <a:prstGeom prst="rect">
            <a:avLst/>
          </a:prstGeom>
          <a:noFill/>
          <a:ln>
            <a:noFill/>
          </a:ln>
        </p:spPr>
        <p:txBody>
          <a:bodyPr lIns="91425" tIns="91425" rIns="91425" bIns="91425" anchor="ctr" anchorCtr="0">
            <a:noAutofit/>
          </a:bodyPr>
          <a:lstStyle/>
          <a:p>
            <a:pPr lvl="0" rtl="0">
              <a:spcBef>
                <a:spcPts val="0"/>
              </a:spcBef>
              <a:buNone/>
            </a:pPr>
            <a:r>
              <a:rPr lang="en-US" sz="3000">
                <a:solidFill>
                  <a:srgbClr val="4E75A8"/>
                </a:solidFill>
                <a:latin typeface="Gloria Hallelujah"/>
                <a:ea typeface="Gloria Hallelujah"/>
                <a:cs typeface="Gloria Hallelujah"/>
                <a:sym typeface="Gloria Hallelujah"/>
              </a:rPr>
              <a:t>Check the correct answer:</a:t>
            </a:r>
          </a:p>
        </p:txBody>
      </p:sp>
      <p:sp>
        <p:nvSpPr>
          <p:cNvPr id="280" name="Shape 280"/>
          <p:cNvSpPr txBox="1"/>
          <p:nvPr/>
        </p:nvSpPr>
        <p:spPr>
          <a:xfrm>
            <a:off x="3259300" y="5292350"/>
            <a:ext cx="1189200" cy="623099"/>
          </a:xfrm>
          <a:prstGeom prst="rect">
            <a:avLst/>
          </a:prstGeom>
          <a:noFill/>
          <a:ln>
            <a:noFill/>
          </a:ln>
        </p:spPr>
        <p:txBody>
          <a:bodyPr lIns="91425" tIns="91425" rIns="91425" bIns="91425" anchor="ctr" anchorCtr="0">
            <a:noAutofit/>
          </a:bodyPr>
          <a:lstStyle/>
          <a:p>
            <a:pPr lvl="0" rtl="0">
              <a:spcBef>
                <a:spcPts val="0"/>
              </a:spcBef>
              <a:buNone/>
            </a:pPr>
            <a:r>
              <a:rPr lang="en-US" sz="3000" dirty="0" smtClean="0">
                <a:solidFill>
                  <a:schemeClr val="dk1"/>
                </a:solidFill>
                <a:latin typeface="Gloria Hallelujah"/>
                <a:ea typeface="Gloria Hallelujah"/>
                <a:cs typeface="Gloria Hallelujah"/>
                <a:sym typeface="Gloria Hallelujah"/>
              </a:rPr>
              <a:t>6</a:t>
            </a:r>
            <a:r>
              <a:rPr lang="en-US" sz="3000" baseline="30000" dirty="0" smtClean="0">
                <a:solidFill>
                  <a:schemeClr val="dk1"/>
                </a:solidFill>
                <a:latin typeface="Gloria Hallelujah"/>
                <a:ea typeface="Gloria Hallelujah"/>
                <a:cs typeface="Gloria Hallelujah"/>
                <a:sym typeface="Gloria Hallelujah"/>
              </a:rPr>
              <a:t>72</a:t>
            </a:r>
            <a:endParaRPr lang="en-US" sz="3000" baseline="30000" dirty="0">
              <a:solidFill>
                <a:schemeClr val="dk1"/>
              </a:solidFill>
              <a:latin typeface="Gloria Hallelujah"/>
              <a:ea typeface="Gloria Hallelujah"/>
              <a:cs typeface="Gloria Hallelujah"/>
              <a:sym typeface="Gloria Hallelujah"/>
            </a:endParaRPr>
          </a:p>
        </p:txBody>
      </p:sp>
      <p:sp>
        <p:nvSpPr>
          <p:cNvPr id="281" name="Shape 281"/>
          <p:cNvSpPr txBox="1"/>
          <p:nvPr/>
        </p:nvSpPr>
        <p:spPr>
          <a:xfrm>
            <a:off x="5930550" y="5348900"/>
            <a:ext cx="1189200" cy="510000"/>
          </a:xfrm>
          <a:prstGeom prst="rect">
            <a:avLst/>
          </a:prstGeom>
          <a:noFill/>
          <a:ln>
            <a:noFill/>
          </a:ln>
        </p:spPr>
        <p:txBody>
          <a:bodyPr lIns="91425" tIns="91425" rIns="91425" bIns="91425" anchor="ctr" anchorCtr="0">
            <a:noAutofit/>
          </a:bodyPr>
          <a:lstStyle/>
          <a:p>
            <a:pPr lvl="0" rtl="0">
              <a:spcBef>
                <a:spcPts val="0"/>
              </a:spcBef>
              <a:buNone/>
            </a:pPr>
            <a:r>
              <a:rPr lang="en-US" sz="3000" dirty="0" smtClean="0">
                <a:solidFill>
                  <a:schemeClr val="dk1"/>
                </a:solidFill>
                <a:latin typeface="Gloria Hallelujah"/>
                <a:ea typeface="Gloria Hallelujah"/>
                <a:cs typeface="Gloria Hallelujah"/>
                <a:sym typeface="Gloria Hallelujah"/>
              </a:rPr>
              <a:t>62</a:t>
            </a:r>
            <a:r>
              <a:rPr lang="en-US" sz="3000" baseline="30000" dirty="0" smtClean="0">
                <a:solidFill>
                  <a:schemeClr val="dk1"/>
                </a:solidFill>
                <a:latin typeface="Gloria Hallelujah"/>
                <a:ea typeface="Gloria Hallelujah"/>
                <a:cs typeface="Gloria Hallelujah"/>
                <a:sym typeface="Gloria Hallelujah"/>
              </a:rPr>
              <a:t>6</a:t>
            </a:r>
            <a:endParaRPr lang="en-US" sz="3000" baseline="30000" dirty="0">
              <a:solidFill>
                <a:schemeClr val="dk1"/>
              </a:solidFill>
              <a:latin typeface="Gloria Hallelujah"/>
              <a:ea typeface="Gloria Hallelujah"/>
              <a:cs typeface="Gloria Hallelujah"/>
              <a:sym typeface="Gloria Hallelujah"/>
            </a:endParaRPr>
          </a:p>
        </p:txBody>
      </p:sp>
      <p:sp>
        <p:nvSpPr>
          <p:cNvPr id="282" name="Shape 282"/>
          <p:cNvSpPr txBox="1"/>
          <p:nvPr/>
        </p:nvSpPr>
        <p:spPr>
          <a:xfrm>
            <a:off x="8246300" y="5292350"/>
            <a:ext cx="1189200" cy="623099"/>
          </a:xfrm>
          <a:prstGeom prst="rect">
            <a:avLst/>
          </a:prstGeom>
          <a:noFill/>
          <a:ln>
            <a:noFill/>
          </a:ln>
        </p:spPr>
        <p:txBody>
          <a:bodyPr lIns="91425" tIns="91425" rIns="91425" bIns="91425" anchor="ctr" anchorCtr="0">
            <a:noAutofit/>
          </a:bodyPr>
          <a:lstStyle/>
          <a:p>
            <a:pPr lvl="0" rtl="0">
              <a:spcBef>
                <a:spcPts val="0"/>
              </a:spcBef>
              <a:buNone/>
            </a:pPr>
            <a:r>
              <a:rPr lang="en-US" sz="3000" dirty="0" smtClean="0">
                <a:solidFill>
                  <a:schemeClr val="dk1"/>
                </a:solidFill>
                <a:latin typeface="Gloria Hallelujah"/>
                <a:ea typeface="Gloria Hallelujah"/>
                <a:cs typeface="Gloria Hallelujah"/>
                <a:sym typeface="Gloria Hallelujah"/>
              </a:rPr>
              <a:t>72</a:t>
            </a:r>
            <a:r>
              <a:rPr lang="en-US" sz="3000" baseline="30000" dirty="0" smtClean="0">
                <a:solidFill>
                  <a:schemeClr val="dk1"/>
                </a:solidFill>
                <a:latin typeface="Gloria Hallelujah"/>
                <a:ea typeface="Gloria Hallelujah"/>
                <a:cs typeface="Gloria Hallelujah"/>
                <a:sym typeface="Gloria Hallelujah"/>
              </a:rPr>
              <a:t>6</a:t>
            </a:r>
            <a:endParaRPr lang="en-US" sz="3000" baseline="30000" dirty="0">
              <a:solidFill>
                <a:schemeClr val="dk1"/>
              </a:solidFill>
              <a:latin typeface="Gloria Hallelujah"/>
              <a:ea typeface="Gloria Hallelujah"/>
              <a:cs typeface="Gloria Hallelujah"/>
              <a:sym typeface="Gloria Hallelujah"/>
            </a:endParaRPr>
          </a:p>
        </p:txBody>
      </p:sp>
      <p:sp>
        <p:nvSpPr>
          <p:cNvPr id="283" name="Shape 283"/>
          <p:cNvSpPr/>
          <p:nvPr/>
        </p:nvSpPr>
        <p:spPr>
          <a:xfrm>
            <a:off x="2465837" y="52785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84" name="Shape 284"/>
          <p:cNvSpPr/>
          <p:nvPr/>
        </p:nvSpPr>
        <p:spPr>
          <a:xfrm>
            <a:off x="5121762" y="52785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85" name="Shape 285"/>
          <p:cNvSpPr/>
          <p:nvPr/>
        </p:nvSpPr>
        <p:spPr>
          <a:xfrm>
            <a:off x="7525037" y="52785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Shape 291"/>
          <p:cNvSpPr txBox="1">
            <a:spLocks noGrp="1"/>
          </p:cNvSpPr>
          <p:nvPr>
            <p:ph type="title"/>
          </p:nvPr>
        </p:nvSpPr>
        <p:spPr>
          <a:xfrm>
            <a:off x="2551296" y="184300"/>
            <a:ext cx="8552053" cy="1143000"/>
          </a:xfrm>
          <a:prstGeom prst="rect">
            <a:avLst/>
          </a:prstGeom>
        </p:spPr>
        <p:txBody>
          <a:bodyPr lIns="117825" tIns="117825" rIns="117825" bIns="117825" anchor="ctr" anchorCtr="0">
            <a:noAutofit/>
          </a:bodyPr>
          <a:lstStyle/>
          <a:p>
            <a:pPr lvl="0" algn="l" rtl="0">
              <a:spcBef>
                <a:spcPts val="0"/>
              </a:spcBef>
              <a:buNone/>
            </a:pPr>
            <a:r>
              <a:rPr lang="en-US" dirty="0">
                <a:solidFill>
                  <a:srgbClr val="9B37AA"/>
                </a:solidFill>
              </a:rPr>
              <a:t>Touch Screen Passwords Quiz</a:t>
            </a:r>
          </a:p>
        </p:txBody>
      </p:sp>
      <p:sp>
        <p:nvSpPr>
          <p:cNvPr id="292" name="Shape 292"/>
          <p:cNvSpPr txBox="1">
            <a:spLocks noGrp="1"/>
          </p:cNvSpPr>
          <p:nvPr>
            <p:ph type="body" idx="1"/>
          </p:nvPr>
        </p:nvSpPr>
        <p:spPr>
          <a:xfrm>
            <a:off x="5218275" y="2850287"/>
            <a:ext cx="10363200" cy="750600"/>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2800" b="1">
                <a:solidFill>
                  <a:srgbClr val="4E75A8"/>
                </a:solidFill>
              </a:rPr>
              <a:t>Check the correct answer(s):</a:t>
            </a:r>
          </a:p>
        </p:txBody>
      </p:sp>
      <p:pic>
        <p:nvPicPr>
          <p:cNvPr id="293" name="Shape 293"/>
          <p:cNvPicPr preferRelativeResize="0"/>
          <p:nvPr/>
        </p:nvPicPr>
        <p:blipFill>
          <a:blip r:embed="rId3">
            <a:alphaModFix/>
          </a:blip>
          <a:stretch>
            <a:fillRect/>
          </a:stretch>
        </p:blipFill>
        <p:spPr>
          <a:xfrm>
            <a:off x="681421" y="796046"/>
            <a:ext cx="1617449" cy="1785496"/>
          </a:xfrm>
          <a:prstGeom prst="rect">
            <a:avLst/>
          </a:prstGeom>
          <a:noFill/>
          <a:ln>
            <a:noFill/>
          </a:ln>
        </p:spPr>
      </p:pic>
      <p:sp>
        <p:nvSpPr>
          <p:cNvPr id="294" name="Shape 294"/>
          <p:cNvSpPr txBox="1"/>
          <p:nvPr/>
        </p:nvSpPr>
        <p:spPr>
          <a:xfrm>
            <a:off x="2693750" y="796050"/>
            <a:ext cx="8867699" cy="2553300"/>
          </a:xfrm>
          <a:prstGeom prst="rect">
            <a:avLst/>
          </a:prstGeom>
          <a:noFill/>
          <a:ln>
            <a:noFill/>
          </a:ln>
        </p:spPr>
        <p:txBody>
          <a:bodyPr lIns="91425" tIns="91425" rIns="91425" bIns="91425" anchor="ctr" anchorCtr="0">
            <a:noAutofit/>
          </a:bodyPr>
          <a:lstStyle/>
          <a:p>
            <a:pPr lvl="0" rtl="0">
              <a:spcBef>
                <a:spcPts val="0"/>
              </a:spcBef>
              <a:buNone/>
            </a:pPr>
            <a:r>
              <a:rPr lang="en-US" sz="2700" dirty="0">
                <a:solidFill>
                  <a:schemeClr val="dk1"/>
                </a:solidFill>
                <a:latin typeface="Gloria Hallelujah"/>
                <a:ea typeface="Gloria Hallelujah"/>
                <a:cs typeface="Gloria Hallelujah"/>
                <a:sym typeface="Gloria Hallelujah"/>
              </a:rPr>
              <a:t>In smartphone touch screens, pattern based passwords are used to unlock the device. It is believed that such patterns are not random and there is a bias in where users start. This can be explained </a:t>
            </a:r>
            <a:r>
              <a:rPr lang="en-US" sz="2700" dirty="0" smtClean="0">
                <a:solidFill>
                  <a:schemeClr val="dk1"/>
                </a:solidFill>
                <a:latin typeface="Gloria Hallelujah"/>
                <a:ea typeface="Gloria Hallelujah"/>
                <a:cs typeface="Gloria Hallelujah"/>
                <a:sym typeface="Gloria Hallelujah"/>
              </a:rPr>
              <a:t>by .</a:t>
            </a:r>
            <a:r>
              <a:rPr lang="en-US" sz="2700" dirty="0">
                <a:solidFill>
                  <a:schemeClr val="dk1"/>
                </a:solidFill>
                <a:latin typeface="Gloria Hallelujah"/>
                <a:ea typeface="Gloria Hallelujah"/>
                <a:cs typeface="Gloria Hallelujah"/>
                <a:sym typeface="Gloria Hallelujah"/>
              </a:rPr>
              <a:t>..</a:t>
            </a:r>
          </a:p>
        </p:txBody>
      </p:sp>
      <p:sp>
        <p:nvSpPr>
          <p:cNvPr id="295" name="Shape 295"/>
          <p:cNvSpPr txBox="1"/>
          <p:nvPr/>
        </p:nvSpPr>
        <p:spPr>
          <a:xfrm>
            <a:off x="1546550" y="3444925"/>
            <a:ext cx="9098700" cy="1026899"/>
          </a:xfrm>
          <a:prstGeom prst="rect">
            <a:avLst/>
          </a:prstGeom>
          <a:noFill/>
          <a:ln>
            <a:noFill/>
          </a:ln>
        </p:spPr>
        <p:txBody>
          <a:bodyPr lIns="91425" tIns="91425" rIns="91425" bIns="91425" anchor="ctr" anchorCtr="0">
            <a:noAutofit/>
          </a:bodyPr>
          <a:lstStyle/>
          <a:p>
            <a:pPr marL="457200" lvl="0" indent="0" rtl="0">
              <a:spcBef>
                <a:spcPts val="0"/>
              </a:spcBef>
              <a:buNone/>
            </a:pPr>
            <a:r>
              <a:rPr lang="en-US" sz="2700">
                <a:solidFill>
                  <a:schemeClr val="dk1"/>
                </a:solidFill>
                <a:latin typeface="Gloria Hallelujah"/>
                <a:ea typeface="Gloria Hallelujah"/>
                <a:cs typeface="Gloria Hallelujah"/>
                <a:sym typeface="Gloria Hallelujah"/>
              </a:rPr>
              <a:t>Users often start at a random point but then fall back to a common pattern</a:t>
            </a:r>
          </a:p>
        </p:txBody>
      </p:sp>
      <p:sp>
        <p:nvSpPr>
          <p:cNvPr id="296" name="Shape 296"/>
          <p:cNvSpPr txBox="1"/>
          <p:nvPr/>
        </p:nvSpPr>
        <p:spPr>
          <a:xfrm>
            <a:off x="1546550" y="4264975"/>
            <a:ext cx="10014899" cy="1375499"/>
          </a:xfrm>
          <a:prstGeom prst="rect">
            <a:avLst/>
          </a:prstGeom>
          <a:noFill/>
          <a:ln>
            <a:noFill/>
          </a:ln>
        </p:spPr>
        <p:txBody>
          <a:bodyPr lIns="91425" tIns="91425" rIns="91425" bIns="91425" anchor="ctr" anchorCtr="0">
            <a:noAutofit/>
          </a:bodyPr>
          <a:lstStyle/>
          <a:p>
            <a:pPr marL="457200" lvl="0" indent="0" rtl="0">
              <a:spcBef>
                <a:spcPts val="0"/>
              </a:spcBef>
              <a:buNone/>
            </a:pPr>
            <a:r>
              <a:rPr lang="en-US" sz="2700">
                <a:solidFill>
                  <a:schemeClr val="dk1"/>
                </a:solidFill>
                <a:latin typeface="Gloria Hallelujah"/>
                <a:ea typeface="Gloria Hallelujah"/>
                <a:cs typeface="Gloria Hallelujah"/>
                <a:sym typeface="Gloria Hallelujah"/>
              </a:rPr>
              <a:t>There is bias in starting at a point near the top left of the screen</a:t>
            </a:r>
          </a:p>
        </p:txBody>
      </p:sp>
      <p:sp>
        <p:nvSpPr>
          <p:cNvPr id="297" name="Shape 297"/>
          <p:cNvSpPr txBox="1"/>
          <p:nvPr/>
        </p:nvSpPr>
        <p:spPr>
          <a:xfrm>
            <a:off x="2004650" y="5042025"/>
            <a:ext cx="9098700" cy="1785600"/>
          </a:xfrm>
          <a:prstGeom prst="rect">
            <a:avLst/>
          </a:prstGeom>
          <a:noFill/>
          <a:ln>
            <a:noFill/>
          </a:ln>
        </p:spPr>
        <p:txBody>
          <a:bodyPr lIns="91425" tIns="91425" rIns="91425" bIns="91425" anchor="ctr" anchorCtr="0">
            <a:noAutofit/>
          </a:bodyPr>
          <a:lstStyle/>
          <a:p>
            <a:pPr lvl="0" rtl="0">
              <a:spcBef>
                <a:spcPts val="0"/>
              </a:spcBef>
              <a:buNone/>
            </a:pPr>
            <a:r>
              <a:rPr lang="en-US" sz="2700">
                <a:solidFill>
                  <a:schemeClr val="dk1"/>
                </a:solidFill>
                <a:latin typeface="Gloria Hallelujah"/>
                <a:ea typeface="Gloria Hallelujah"/>
                <a:cs typeface="Gloria Hallelujah"/>
                <a:sym typeface="Gloria Hallelujah"/>
              </a:rPr>
              <a:t>The ease of moving from current to next point introduces bias</a:t>
            </a:r>
          </a:p>
        </p:txBody>
      </p:sp>
      <p:sp>
        <p:nvSpPr>
          <p:cNvPr id="298" name="Shape 298"/>
          <p:cNvSpPr/>
          <p:nvPr/>
        </p:nvSpPr>
        <p:spPr>
          <a:xfrm>
            <a:off x="1164787" y="36008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99" name="Shape 299"/>
          <p:cNvSpPr/>
          <p:nvPr/>
        </p:nvSpPr>
        <p:spPr>
          <a:xfrm>
            <a:off x="1164787" y="45558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00" name="Shape 300"/>
          <p:cNvSpPr/>
          <p:nvPr/>
        </p:nvSpPr>
        <p:spPr>
          <a:xfrm>
            <a:off x="1164787" y="55869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Shape 306"/>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lnSpc>
                <a:spcPct val="100000"/>
              </a:lnSpc>
              <a:spcBef>
                <a:spcPts val="0"/>
              </a:spcBef>
              <a:buNone/>
            </a:pPr>
            <a:r>
              <a:rPr lang="en-US">
                <a:solidFill>
                  <a:srgbClr val="9B37AA"/>
                </a:solidFill>
              </a:rPr>
              <a:t>Problems with Passwords</a:t>
            </a:r>
          </a:p>
        </p:txBody>
      </p:sp>
      <p:sp>
        <p:nvSpPr>
          <p:cNvPr id="307" name="Shape 307"/>
          <p:cNvSpPr txBox="1">
            <a:spLocks noGrp="1"/>
          </p:cNvSpPr>
          <p:nvPr>
            <p:ph type="body" idx="1"/>
          </p:nvPr>
        </p:nvSpPr>
        <p:spPr>
          <a:xfrm>
            <a:off x="705412" y="1288650"/>
            <a:ext cx="10363200" cy="9713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2800" dirty="0" smtClean="0">
                <a:solidFill>
                  <a:schemeClr val="dk1"/>
                </a:solidFill>
              </a:rPr>
              <a:t>  As </a:t>
            </a:r>
            <a:r>
              <a:rPr lang="en-US" sz="2800" dirty="0">
                <a:solidFill>
                  <a:schemeClr val="dk1"/>
                </a:solidFill>
              </a:rPr>
              <a:t>password length and complexity increases,</a:t>
            </a:r>
            <a:br>
              <a:rPr lang="en-US" sz="2800" dirty="0">
                <a:solidFill>
                  <a:schemeClr val="dk1"/>
                </a:solidFill>
              </a:rPr>
            </a:br>
            <a:r>
              <a:rPr lang="en-US" sz="2800" b="1" dirty="0">
                <a:solidFill>
                  <a:srgbClr val="A61C00"/>
                </a:solidFill>
              </a:rPr>
              <a:t>usability suffers</a:t>
            </a:r>
          </a:p>
        </p:txBody>
      </p:sp>
      <p:sp>
        <p:nvSpPr>
          <p:cNvPr id="308" name="Shape 308"/>
          <p:cNvSpPr txBox="1"/>
          <p:nvPr/>
        </p:nvSpPr>
        <p:spPr>
          <a:xfrm>
            <a:off x="914400" y="2384825"/>
            <a:ext cx="9271500" cy="1057499"/>
          </a:xfrm>
          <a:prstGeom prst="rect">
            <a:avLst/>
          </a:prstGeom>
          <a:noFill/>
          <a:ln>
            <a:noFill/>
          </a:ln>
        </p:spPr>
        <p:txBody>
          <a:bodyPr lIns="91425" tIns="91425" rIns="91425" bIns="91425" anchor="ctr" anchorCtr="0">
            <a:noAutofit/>
          </a:bodyPr>
          <a:lstStyle/>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Phishing and social engineering – </a:t>
            </a:r>
            <a:r>
              <a:rPr lang="en-US" sz="2800" b="1">
                <a:solidFill>
                  <a:srgbClr val="A61C00"/>
                </a:solidFill>
                <a:latin typeface="Gloria Hallelujah"/>
                <a:ea typeface="Gloria Hallelujah"/>
                <a:cs typeface="Gloria Hallelujah"/>
                <a:sym typeface="Gloria Hallelujah"/>
              </a:rPr>
              <a:t>users do not authenticate who is asking for a password</a:t>
            </a:r>
            <a:r>
              <a:rPr lang="en-US" sz="2800">
                <a:solidFill>
                  <a:schemeClr val="dk1"/>
                </a:solidFill>
                <a:latin typeface="Gloria Hallelujah"/>
                <a:ea typeface="Gloria Hallelujah"/>
                <a:cs typeface="Gloria Hallelujah"/>
                <a:sym typeface="Gloria Hallelujah"/>
              </a:rPr>
              <a:t>.</a:t>
            </a:r>
          </a:p>
        </p:txBody>
      </p:sp>
      <p:sp>
        <p:nvSpPr>
          <p:cNvPr id="309" name="Shape 309"/>
          <p:cNvSpPr txBox="1"/>
          <p:nvPr/>
        </p:nvSpPr>
        <p:spPr>
          <a:xfrm>
            <a:off x="914400" y="3458787"/>
            <a:ext cx="10363200" cy="663600"/>
          </a:xfrm>
          <a:prstGeom prst="rect">
            <a:avLst/>
          </a:prstGeom>
          <a:noFill/>
          <a:ln>
            <a:noFill/>
          </a:ln>
        </p:spPr>
        <p:txBody>
          <a:bodyPr lIns="91425" tIns="91425" rIns="91425" bIns="91425" anchor="ctr" anchorCtr="0">
            <a:noAutofit/>
          </a:bodyPr>
          <a:lstStyle/>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Once a password is stolen, </a:t>
            </a:r>
            <a:r>
              <a:rPr lang="en-US" sz="2800" b="1">
                <a:solidFill>
                  <a:srgbClr val="A61C00"/>
                </a:solidFill>
                <a:latin typeface="Gloria Hallelujah"/>
                <a:ea typeface="Gloria Hallelujah"/>
                <a:cs typeface="Gloria Hallelujah"/>
                <a:sym typeface="Gloria Hallelujah"/>
              </a:rPr>
              <a:t>it can be used many times</a:t>
            </a:r>
          </a:p>
        </p:txBody>
      </p:sp>
      <p:sp>
        <p:nvSpPr>
          <p:cNvPr id="310" name="Shape 310"/>
          <p:cNvSpPr txBox="1"/>
          <p:nvPr/>
        </p:nvSpPr>
        <p:spPr>
          <a:xfrm>
            <a:off x="914400" y="5080100"/>
            <a:ext cx="9758699" cy="1361100"/>
          </a:xfrm>
          <a:prstGeom prst="rect">
            <a:avLst/>
          </a:prstGeom>
          <a:noFill/>
          <a:ln>
            <a:noFill/>
          </a:ln>
        </p:spPr>
        <p:txBody>
          <a:bodyPr lIns="91425" tIns="91425" rIns="91425" bIns="91425" anchor="ctr" anchorCtr="0">
            <a:noAutofit/>
          </a:bodyPr>
          <a:lstStyle/>
          <a:p>
            <a:pPr marL="457200" lvl="0" indent="-406400" rtl="0">
              <a:spcBef>
                <a:spcPts val="0"/>
              </a:spcBef>
              <a:spcAft>
                <a:spcPts val="1200"/>
              </a:spcAft>
              <a:buClr>
                <a:schemeClr val="dk1"/>
              </a:buClr>
              <a:buSzPct val="100000"/>
              <a:buFont typeface="Gloria Hallelujah"/>
              <a:buChar char="●"/>
            </a:pPr>
            <a:r>
              <a:rPr lang="en-US" sz="2800" b="1">
                <a:solidFill>
                  <a:srgbClr val="A61C00"/>
                </a:solidFill>
                <a:latin typeface="Gloria Hallelujah"/>
                <a:ea typeface="Gloria Hallelujah"/>
                <a:cs typeface="Gloria Hallelujah"/>
                <a:sym typeface="Gloria Hallelujah"/>
              </a:rPr>
              <a:t>Humans have a hard time remembering</a:t>
            </a:r>
            <a:r>
              <a:rPr lang="en-US" sz="2800">
                <a:solidFill>
                  <a:schemeClr val="dk1"/>
                </a:solidFill>
                <a:latin typeface="Gloria Hallelujah"/>
                <a:ea typeface="Gloria Hallelujah"/>
                <a:cs typeface="Gloria Hallelujah"/>
                <a:sym typeface="Gloria Hallelujah"/>
              </a:rPr>
              <a:t> lots of passwords. Usable passwords are easy to guess.</a:t>
            </a:r>
          </a:p>
        </p:txBody>
      </p:sp>
      <p:sp>
        <p:nvSpPr>
          <p:cNvPr id="311" name="Shape 311"/>
          <p:cNvSpPr txBox="1"/>
          <p:nvPr/>
        </p:nvSpPr>
        <p:spPr>
          <a:xfrm>
            <a:off x="1539600" y="4159950"/>
            <a:ext cx="8908500" cy="971399"/>
          </a:xfrm>
          <a:prstGeom prst="rect">
            <a:avLst/>
          </a:prstGeom>
          <a:noFill/>
          <a:ln>
            <a:noFill/>
          </a:ln>
        </p:spPr>
        <p:txBody>
          <a:bodyPr lIns="91425" tIns="91425" rIns="91425" bIns="91425" anchor="ctr" anchorCtr="0">
            <a:noAutofit/>
          </a:bodyPr>
          <a:lstStyle/>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This is why there are policies that say passwords be changed frequently</a:t>
            </a:r>
          </a:p>
        </p:txBody>
      </p:sp>
      <p:pic>
        <p:nvPicPr>
          <p:cNvPr id="312" name="Shape 312"/>
          <p:cNvPicPr preferRelativeResize="0"/>
          <p:nvPr/>
        </p:nvPicPr>
        <p:blipFill rotWithShape="1">
          <a:blip r:embed="rId3">
            <a:alphaModFix/>
          </a:blip>
          <a:srcRect r="48202"/>
          <a:stretch/>
        </p:blipFill>
        <p:spPr>
          <a:xfrm>
            <a:off x="9667593" y="553100"/>
            <a:ext cx="2077124" cy="2019300"/>
          </a:xfrm>
          <a:prstGeom prst="rect">
            <a:avLst/>
          </a:prstGeom>
          <a:noFill/>
          <a:ln>
            <a:noFill/>
          </a:ln>
        </p:spPr>
      </p:pic>
    </p:spTree>
  </p:cSld>
  <p:clrMapOvr>
    <a:masterClrMapping/>
  </p:clrMapOvr>
  <p:transition xmlns:p14="http://schemas.microsoft.com/office/powerpoint/2010/mai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pic>
        <p:nvPicPr>
          <p:cNvPr id="318" name="Shape 318"/>
          <p:cNvPicPr preferRelativeResize="0"/>
          <p:nvPr/>
        </p:nvPicPr>
        <p:blipFill>
          <a:blip r:embed="rId3">
            <a:alphaModFix/>
          </a:blip>
          <a:stretch>
            <a:fillRect/>
          </a:stretch>
        </p:blipFill>
        <p:spPr>
          <a:xfrm>
            <a:off x="162597" y="1371595"/>
            <a:ext cx="2347950" cy="5349405"/>
          </a:xfrm>
          <a:prstGeom prst="rect">
            <a:avLst/>
          </a:prstGeom>
          <a:noFill/>
          <a:ln>
            <a:noFill/>
          </a:ln>
        </p:spPr>
      </p:pic>
      <p:sp>
        <p:nvSpPr>
          <p:cNvPr id="319" name="Shape 31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lnSpc>
                <a:spcPct val="100000"/>
              </a:lnSpc>
              <a:spcBef>
                <a:spcPts val="0"/>
              </a:spcBef>
              <a:buNone/>
            </a:pPr>
            <a:r>
              <a:rPr lang="en-US">
                <a:solidFill>
                  <a:srgbClr val="9B37AA"/>
                </a:solidFill>
              </a:rPr>
              <a:t>Problems with Passwords</a:t>
            </a:r>
          </a:p>
        </p:txBody>
      </p:sp>
      <p:sp>
        <p:nvSpPr>
          <p:cNvPr id="320" name="Shape 320"/>
          <p:cNvSpPr txBox="1">
            <a:spLocks noGrp="1"/>
          </p:cNvSpPr>
          <p:nvPr>
            <p:ph type="body" idx="1"/>
          </p:nvPr>
        </p:nvSpPr>
        <p:spPr>
          <a:xfrm>
            <a:off x="2510550" y="1616900"/>
            <a:ext cx="9108899" cy="4413299"/>
          </a:xfrm>
          <a:prstGeom prst="rect">
            <a:avLst/>
          </a:prstGeom>
        </p:spPr>
        <p:txBody>
          <a:bodyPr lIns="117825" tIns="117825" rIns="117825" bIns="117825" anchor="t" anchorCtr="0">
            <a:noAutofit/>
          </a:bodyPr>
          <a:lstStyle/>
          <a:p>
            <a:pPr marL="0" lvl="0" indent="0" rtl="0">
              <a:lnSpc>
                <a:spcPct val="115000"/>
              </a:lnSpc>
              <a:spcBef>
                <a:spcPts val="0"/>
              </a:spcBef>
              <a:buClr>
                <a:schemeClr val="dk1"/>
              </a:buClr>
              <a:buSzPct val="36666"/>
              <a:buFont typeface="Arial"/>
              <a:buNone/>
            </a:pPr>
            <a:r>
              <a:rPr lang="en-US" sz="3000">
                <a:solidFill>
                  <a:srgbClr val="6B9462"/>
                </a:solidFill>
              </a:rPr>
              <a:t>Sys Administrators:</a:t>
            </a:r>
          </a:p>
          <a:p>
            <a:pPr marL="914400" lvl="0" indent="-228600" rtl="0">
              <a:lnSpc>
                <a:spcPct val="115000"/>
              </a:lnSpc>
              <a:spcBef>
                <a:spcPts val="0"/>
              </a:spcBef>
              <a:buClr>
                <a:schemeClr val="dk1"/>
              </a:buClr>
              <a:buSzPct val="100000"/>
            </a:pPr>
            <a:r>
              <a:rPr lang="en-US" sz="3000">
                <a:solidFill>
                  <a:schemeClr val="dk1"/>
                </a:solidFill>
              </a:rPr>
              <a:t>Never store passwords in the clear</a:t>
            </a:r>
          </a:p>
          <a:p>
            <a:pPr marL="914400" lvl="0" indent="-228600" rtl="0">
              <a:lnSpc>
                <a:spcPct val="115000"/>
              </a:lnSpc>
              <a:spcBef>
                <a:spcPts val="0"/>
              </a:spcBef>
              <a:buClr>
                <a:schemeClr val="dk1"/>
              </a:buClr>
              <a:buSzPct val="100000"/>
            </a:pPr>
            <a:r>
              <a:rPr lang="en-US" sz="3000">
                <a:solidFill>
                  <a:schemeClr val="dk1"/>
                </a:solidFill>
              </a:rPr>
              <a:t>Store only hashed values generated with a random salt and limit access to them</a:t>
            </a:r>
          </a:p>
          <a:p>
            <a:pPr marL="914400" lvl="0" indent="-228600" rtl="0">
              <a:lnSpc>
                <a:spcPct val="115000"/>
              </a:lnSpc>
              <a:spcBef>
                <a:spcPts val="0"/>
              </a:spcBef>
              <a:buClr>
                <a:schemeClr val="dk1"/>
              </a:buClr>
              <a:buSzPct val="100000"/>
            </a:pPr>
            <a:r>
              <a:rPr lang="en-US" sz="3000">
                <a:solidFill>
                  <a:schemeClr val="dk1"/>
                </a:solidFill>
              </a:rPr>
              <a:t>Avoid general purpose fast hash functions</a:t>
            </a:r>
          </a:p>
          <a:p>
            <a:pPr marL="0" lvl="0" indent="0" rtl="0">
              <a:lnSpc>
                <a:spcPct val="115000"/>
              </a:lnSpc>
              <a:spcBef>
                <a:spcPts val="0"/>
              </a:spcBef>
              <a:buClr>
                <a:schemeClr val="dk1"/>
              </a:buClr>
              <a:buFont typeface="Arial"/>
              <a:buNone/>
            </a:pPr>
            <a:endParaRPr sz="3000">
              <a:solidFill>
                <a:schemeClr val="dk1"/>
              </a:solidFill>
            </a:endParaRPr>
          </a:p>
          <a:p>
            <a:pPr marL="0" lvl="0" indent="0" rtl="0">
              <a:lnSpc>
                <a:spcPct val="115000"/>
              </a:lnSpc>
              <a:spcBef>
                <a:spcPts val="0"/>
              </a:spcBef>
              <a:buClr>
                <a:schemeClr val="dk1"/>
              </a:buClr>
              <a:buSzPct val="36666"/>
              <a:buFont typeface="Arial"/>
              <a:buNone/>
            </a:pPr>
            <a:r>
              <a:rPr lang="en-US" sz="3000">
                <a:solidFill>
                  <a:srgbClr val="4E75A8"/>
                </a:solidFill>
              </a:rPr>
              <a:t>Users:</a:t>
            </a:r>
          </a:p>
          <a:p>
            <a:pPr marL="914400" lvl="0" indent="-228600" rtl="0">
              <a:lnSpc>
                <a:spcPct val="115000"/>
              </a:lnSpc>
              <a:spcBef>
                <a:spcPts val="0"/>
              </a:spcBef>
              <a:buClr>
                <a:schemeClr val="dk1"/>
              </a:buClr>
              <a:buSzPct val="100000"/>
            </a:pPr>
            <a:r>
              <a:rPr lang="en-US" sz="3000">
                <a:solidFill>
                  <a:schemeClr val="dk1"/>
                </a:solidFill>
              </a:rPr>
              <a:t>Use password managers</a:t>
            </a:r>
          </a:p>
        </p:txBody>
      </p:sp>
    </p:spTree>
  </p:cSld>
  <p:clrMapOvr>
    <a:masterClrMapping/>
  </p:clrMapOvr>
  <p:transition xmlns:p14="http://schemas.microsoft.com/office/powerpoint/2010/mai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What is Authentication?</a:t>
            </a:r>
          </a:p>
        </p:txBody>
      </p:sp>
      <p:pic>
        <p:nvPicPr>
          <p:cNvPr id="33" name="Shape 33"/>
          <p:cNvPicPr preferRelativeResize="0"/>
          <p:nvPr/>
        </p:nvPicPr>
        <p:blipFill rotWithShape="1">
          <a:blip r:embed="rId3">
            <a:alphaModFix/>
          </a:blip>
          <a:srcRect r="1835"/>
          <a:stretch/>
        </p:blipFill>
        <p:spPr>
          <a:xfrm>
            <a:off x="719688" y="1371600"/>
            <a:ext cx="10548326" cy="4853000"/>
          </a:xfrm>
          <a:prstGeom prst="rect">
            <a:avLst/>
          </a:prstGeom>
          <a:noFill/>
          <a:ln>
            <a:noFill/>
          </a:ln>
        </p:spPr>
      </p:pic>
    </p:spTree>
  </p:cSld>
  <p:clrMapOvr>
    <a:masterClrMapping/>
  </p:clrMapOvr>
  <p:transition xmlns:p14="http://schemas.microsoft.com/office/powerpoint/2010/main" spd="slow">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Shape 326"/>
          <p:cNvSpPr txBox="1">
            <a:spLocks noGrp="1"/>
          </p:cNvSpPr>
          <p:nvPr>
            <p:ph type="title"/>
          </p:nvPr>
        </p:nvSpPr>
        <p:spPr>
          <a:xfrm>
            <a:off x="812241" y="304800"/>
            <a:ext cx="10363200" cy="1143000"/>
          </a:xfrm>
          <a:prstGeom prst="rect">
            <a:avLst/>
          </a:prstGeom>
        </p:spPr>
        <p:txBody>
          <a:bodyPr lIns="117825" tIns="117825" rIns="117825" bIns="117825" anchor="ctr" anchorCtr="0">
            <a:noAutofit/>
          </a:bodyPr>
          <a:lstStyle/>
          <a:p>
            <a:pPr lvl="0" rtl="0">
              <a:spcBef>
                <a:spcPts val="0"/>
              </a:spcBef>
              <a:buNone/>
            </a:pPr>
            <a:r>
              <a:rPr lang="en-US"/>
              <a:t>Other Authentication Methods</a:t>
            </a:r>
          </a:p>
        </p:txBody>
      </p:sp>
      <p:sp>
        <p:nvSpPr>
          <p:cNvPr id="327" name="Shape 327"/>
          <p:cNvSpPr txBox="1">
            <a:spLocks noGrp="1"/>
          </p:cNvSpPr>
          <p:nvPr>
            <p:ph type="body" idx="1"/>
          </p:nvPr>
        </p:nvSpPr>
        <p:spPr>
          <a:xfrm>
            <a:off x="5084775" y="1199400"/>
            <a:ext cx="6728699" cy="56585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Font typeface="Arial"/>
              <a:buNone/>
            </a:pPr>
            <a:endParaRPr sz="3000" b="1" dirty="0">
              <a:solidFill>
                <a:srgbClr val="6B9462"/>
              </a:solidFill>
            </a:endParaRPr>
          </a:p>
          <a:p>
            <a:pPr marL="0" lvl="0" indent="0" rtl="0">
              <a:lnSpc>
                <a:spcPct val="100000"/>
              </a:lnSpc>
              <a:spcBef>
                <a:spcPts val="0"/>
              </a:spcBef>
              <a:buClr>
                <a:schemeClr val="dk1"/>
              </a:buClr>
              <a:buFont typeface="Arial"/>
              <a:buNone/>
            </a:pPr>
            <a:endParaRPr sz="3000" dirty="0">
              <a:solidFill>
                <a:schemeClr val="dk1"/>
              </a:solidFill>
            </a:endParaRPr>
          </a:p>
          <a:p>
            <a:pPr marL="457200" lvl="0" indent="-228600" rtl="0">
              <a:lnSpc>
                <a:spcPct val="100000"/>
              </a:lnSpc>
              <a:spcBef>
                <a:spcPts val="0"/>
              </a:spcBef>
              <a:buClr>
                <a:schemeClr val="dk1"/>
              </a:buClr>
              <a:buSzPct val="100000"/>
            </a:pPr>
            <a:r>
              <a:rPr lang="en-US" sz="3000" dirty="0" smtClean="0">
                <a:solidFill>
                  <a:schemeClr val="dk1"/>
                </a:solidFill>
              </a:rPr>
              <a:t> You </a:t>
            </a:r>
            <a:r>
              <a:rPr lang="en-US" sz="3000" dirty="0">
                <a:solidFill>
                  <a:schemeClr val="dk1"/>
                </a:solidFill>
              </a:rPr>
              <a:t>must have them</a:t>
            </a:r>
          </a:p>
          <a:p>
            <a:pPr marL="457200" lvl="0" indent="-228600" rtl="0">
              <a:lnSpc>
                <a:spcPct val="100000"/>
              </a:lnSpc>
              <a:spcBef>
                <a:spcPts val="0"/>
              </a:spcBef>
              <a:buClr>
                <a:schemeClr val="dk1"/>
              </a:buClr>
              <a:buSzPct val="100000"/>
            </a:pPr>
            <a:r>
              <a:rPr lang="en-US" sz="3000" dirty="0" smtClean="0">
                <a:solidFill>
                  <a:schemeClr val="dk1"/>
                </a:solidFill>
              </a:rPr>
              <a:t> May </a:t>
            </a:r>
            <a:r>
              <a:rPr lang="en-US" sz="3000" dirty="0">
                <a:solidFill>
                  <a:schemeClr val="dk1"/>
                </a:solidFill>
              </a:rPr>
              <a:t>require additional hardware </a:t>
            </a:r>
            <a:r>
              <a:rPr lang="en-US" sz="3000" dirty="0" smtClean="0">
                <a:solidFill>
                  <a:schemeClr val="dk1"/>
                </a:solidFill>
              </a:rPr>
              <a:t>  (</a:t>
            </a:r>
            <a:r>
              <a:rPr lang="en-US" sz="3000" dirty="0">
                <a:solidFill>
                  <a:schemeClr val="dk1"/>
                </a:solidFill>
              </a:rPr>
              <a:t>e.g., readers)</a:t>
            </a:r>
          </a:p>
          <a:p>
            <a:pPr marL="457200" lvl="0" indent="-228600" rtl="0">
              <a:lnSpc>
                <a:spcPct val="100000"/>
              </a:lnSpc>
              <a:spcBef>
                <a:spcPts val="0"/>
              </a:spcBef>
              <a:buClr>
                <a:schemeClr val="dk1"/>
              </a:buClr>
              <a:buSzPct val="100000"/>
            </a:pPr>
            <a:r>
              <a:rPr lang="en-US" sz="3000" dirty="0" smtClean="0">
                <a:solidFill>
                  <a:schemeClr val="dk1"/>
                </a:solidFill>
              </a:rPr>
              <a:t> How </a:t>
            </a:r>
            <a:r>
              <a:rPr lang="en-US" sz="3000" dirty="0">
                <a:solidFill>
                  <a:schemeClr val="dk1"/>
                </a:solidFill>
              </a:rPr>
              <a:t>does it implement authentication (challenge/response)</a:t>
            </a:r>
          </a:p>
          <a:p>
            <a:pPr marL="457200" lvl="0" indent="-228600" rtl="0">
              <a:lnSpc>
                <a:spcPct val="100000"/>
              </a:lnSpc>
              <a:spcBef>
                <a:spcPts val="0"/>
              </a:spcBef>
              <a:buClr>
                <a:schemeClr val="dk1"/>
              </a:buClr>
              <a:buSzPct val="100000"/>
            </a:pPr>
            <a:r>
              <a:rPr lang="en-US" sz="3000" dirty="0" smtClean="0">
                <a:solidFill>
                  <a:schemeClr val="dk1"/>
                </a:solidFill>
              </a:rPr>
              <a:t> Cost </a:t>
            </a:r>
            <a:r>
              <a:rPr lang="en-US" sz="3000" dirty="0">
                <a:solidFill>
                  <a:schemeClr val="dk1"/>
                </a:solidFill>
              </a:rPr>
              <a:t>and misplaced trust (RSA </a:t>
            </a:r>
            <a:r>
              <a:rPr lang="en-US" sz="3000" dirty="0" err="1">
                <a:solidFill>
                  <a:schemeClr val="dk1"/>
                </a:solidFill>
              </a:rPr>
              <a:t>SecureID</a:t>
            </a:r>
            <a:r>
              <a:rPr lang="en-US" sz="3000" dirty="0">
                <a:solidFill>
                  <a:schemeClr val="dk1"/>
                </a:solidFill>
              </a:rPr>
              <a:t> master key breach)</a:t>
            </a:r>
          </a:p>
          <a:p>
            <a:pPr lvl="0" rtl="0">
              <a:spcBef>
                <a:spcPts val="0"/>
              </a:spcBef>
              <a:buNone/>
            </a:pPr>
            <a:endParaRPr dirty="0"/>
          </a:p>
        </p:txBody>
      </p:sp>
      <p:sp>
        <p:nvSpPr>
          <p:cNvPr id="328" name="Shape 328"/>
          <p:cNvSpPr txBox="1"/>
          <p:nvPr/>
        </p:nvSpPr>
        <p:spPr>
          <a:xfrm>
            <a:off x="3822250" y="739300"/>
            <a:ext cx="4368600" cy="14208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Something you have:</a:t>
            </a:r>
          </a:p>
        </p:txBody>
      </p:sp>
      <p:sp>
        <p:nvSpPr>
          <p:cNvPr id="329" name="Shape 329"/>
          <p:cNvSpPr txBox="1"/>
          <p:nvPr/>
        </p:nvSpPr>
        <p:spPr>
          <a:xfrm>
            <a:off x="1197800" y="4131625"/>
            <a:ext cx="3000000" cy="30000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6B9462"/>
                </a:solidFill>
                <a:latin typeface="Gloria Hallelujah"/>
                <a:ea typeface="Gloria Hallelujah"/>
                <a:cs typeface="Gloria Hallelujah"/>
                <a:sym typeface="Gloria Hallelujah"/>
              </a:rPr>
              <a:t>Tokens, smart cards</a:t>
            </a:r>
          </a:p>
        </p:txBody>
      </p:sp>
      <p:pic>
        <p:nvPicPr>
          <p:cNvPr id="330" name="Shape 330"/>
          <p:cNvPicPr preferRelativeResize="0"/>
          <p:nvPr/>
        </p:nvPicPr>
        <p:blipFill>
          <a:blip r:embed="rId3">
            <a:alphaModFix/>
          </a:blip>
          <a:stretch>
            <a:fillRect/>
          </a:stretch>
        </p:blipFill>
        <p:spPr>
          <a:xfrm>
            <a:off x="1274112" y="2244174"/>
            <a:ext cx="2847378" cy="2816875"/>
          </a:xfrm>
          <a:prstGeom prst="rect">
            <a:avLst/>
          </a:prstGeom>
          <a:noFill/>
          <a:ln>
            <a:noFill/>
          </a:ln>
        </p:spPr>
      </p:pic>
    </p:spTree>
  </p:cSld>
  <p:clrMapOvr>
    <a:masterClrMapping/>
  </p:clrMapOvr>
  <p:transition xmlns:p14="http://schemas.microsoft.com/office/powerpoint/2010/mai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Shape 336"/>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t>Other Authentication Methods</a:t>
            </a:r>
          </a:p>
        </p:txBody>
      </p:sp>
      <p:sp>
        <p:nvSpPr>
          <p:cNvPr id="337" name="Shape 337"/>
          <p:cNvSpPr txBox="1"/>
          <p:nvPr/>
        </p:nvSpPr>
        <p:spPr>
          <a:xfrm>
            <a:off x="5434675" y="1233050"/>
            <a:ext cx="6403500" cy="3026999"/>
          </a:xfrm>
          <a:prstGeom prst="rect">
            <a:avLst/>
          </a:prstGeom>
          <a:noFill/>
          <a:ln>
            <a:noFill/>
          </a:ln>
        </p:spPr>
        <p:txBody>
          <a:bodyPr lIns="91425" tIns="91425" rIns="91425" bIns="91425" anchor="ctr" anchorCtr="0">
            <a:noAutofit/>
          </a:bodyPr>
          <a:lstStyle/>
          <a:p>
            <a:pPr lvl="0" rtl="0">
              <a:lnSpc>
                <a:spcPct val="115000"/>
              </a:lnSpc>
              <a:spcBef>
                <a:spcPts val="0"/>
              </a:spcBef>
              <a:buNone/>
            </a:pPr>
            <a:endParaRPr sz="2800">
              <a:solidFill>
                <a:schemeClr val="dk1"/>
              </a:solidFill>
              <a:latin typeface="Gloria Hallelujah"/>
              <a:ea typeface="Gloria Hallelujah"/>
              <a:cs typeface="Gloria Hallelujah"/>
              <a:sym typeface="Gloria Hallelujah"/>
            </a:endParaRPr>
          </a:p>
          <a:p>
            <a:pPr lvl="0" rtl="0">
              <a:lnSpc>
                <a:spcPct val="115000"/>
              </a:lnSpc>
              <a:spcBef>
                <a:spcPts val="0"/>
              </a:spcBef>
              <a:buNone/>
            </a:pPr>
            <a:endParaRPr sz="2800">
              <a:solidFill>
                <a:schemeClr val="dk1"/>
              </a:solidFill>
              <a:latin typeface="Gloria Hallelujah"/>
              <a:ea typeface="Gloria Hallelujah"/>
              <a:cs typeface="Gloria Hallelujah"/>
              <a:sym typeface="Gloria Hallelujah"/>
            </a:endParaRPr>
          </a:p>
          <a:p>
            <a:pPr marL="457200" lvl="0" indent="-406400" rtl="0">
              <a:lnSpc>
                <a:spcPct val="115000"/>
              </a:lnSpc>
              <a:spcBef>
                <a:spcPts val="0"/>
              </a:spcBef>
              <a:buClr>
                <a:srgbClr val="6B9462"/>
              </a:buClr>
              <a:buSzPct val="100000"/>
              <a:buFont typeface="Gloria Hallelujah"/>
              <a:buChar char="●"/>
            </a:pPr>
            <a:r>
              <a:rPr lang="en-US" sz="2800" b="1">
                <a:solidFill>
                  <a:srgbClr val="6B9462"/>
                </a:solidFill>
                <a:latin typeface="Gloria Hallelujah"/>
                <a:ea typeface="Gloria Hallelujah"/>
                <a:cs typeface="Gloria Hallelujah"/>
                <a:sym typeface="Gloria Hallelujah"/>
              </a:rPr>
              <a:t>Various biometrics</a:t>
            </a:r>
          </a:p>
          <a:p>
            <a:pPr marL="1371600" lvl="0" indent="-406400" rtl="0">
              <a:lnSpc>
                <a:spcPct val="115000"/>
              </a:lnSpc>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Fingerprints (finger swipes)</a:t>
            </a:r>
          </a:p>
          <a:p>
            <a:pPr marL="1371600" lvl="0" indent="-406400" rtl="0">
              <a:lnSpc>
                <a:spcPct val="115000"/>
              </a:lnSpc>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Keystroke dynamics</a:t>
            </a:r>
          </a:p>
          <a:p>
            <a:pPr marL="1371600" lvl="0" indent="-406400" rtl="0">
              <a:lnSpc>
                <a:spcPct val="115000"/>
              </a:lnSpc>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Voice</a:t>
            </a:r>
          </a:p>
          <a:p>
            <a:pPr marL="1371600" lvl="0" indent="-406400" rtl="0">
              <a:lnSpc>
                <a:spcPct val="115000"/>
              </a:lnSpc>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Retina scans</a:t>
            </a:r>
          </a:p>
          <a:p>
            <a:pPr marR="0" lvl="0" algn="l" rtl="0">
              <a:lnSpc>
                <a:spcPct val="115000"/>
              </a:lnSpc>
              <a:spcBef>
                <a:spcPts val="0"/>
              </a:spcBef>
              <a:spcAft>
                <a:spcPts val="0"/>
              </a:spcAft>
              <a:buNone/>
            </a:pPr>
            <a:endParaRPr sz="2800">
              <a:solidFill>
                <a:schemeClr val="dk1"/>
              </a:solidFill>
              <a:latin typeface="Gloria Hallelujah"/>
              <a:ea typeface="Gloria Hallelujah"/>
              <a:cs typeface="Gloria Hallelujah"/>
              <a:sym typeface="Gloria Hallelujah"/>
            </a:endParaRPr>
          </a:p>
        </p:txBody>
      </p:sp>
      <p:sp>
        <p:nvSpPr>
          <p:cNvPr id="338" name="Shape 338"/>
          <p:cNvSpPr txBox="1"/>
          <p:nvPr/>
        </p:nvSpPr>
        <p:spPr>
          <a:xfrm>
            <a:off x="3498450" y="840450"/>
            <a:ext cx="4990799" cy="1062299"/>
          </a:xfrm>
          <a:prstGeom prst="rect">
            <a:avLst/>
          </a:prstGeom>
          <a:noFill/>
          <a:ln>
            <a:noFill/>
          </a:ln>
        </p:spPr>
        <p:txBody>
          <a:bodyPr lIns="91425" tIns="91425" rIns="91425" bIns="91425" anchor="ctr" anchorCtr="0">
            <a:noAutofit/>
          </a:bodyPr>
          <a:lstStyle/>
          <a:p>
            <a:pPr lvl="0" algn="ctr" rtl="0">
              <a:spcBef>
                <a:spcPts val="0"/>
              </a:spcBef>
              <a:buNone/>
            </a:pPr>
            <a:r>
              <a:rPr lang="en-US" sz="3000" b="1" dirty="0">
                <a:solidFill>
                  <a:srgbClr val="4E75A8"/>
                </a:solidFill>
                <a:latin typeface="Gloria Hallelujah"/>
                <a:ea typeface="Gloria Hallelujah"/>
                <a:cs typeface="Gloria Hallelujah"/>
                <a:sym typeface="Gloria Hallelujah"/>
              </a:rPr>
              <a:t>Something You Are:</a:t>
            </a:r>
          </a:p>
        </p:txBody>
      </p:sp>
      <p:sp>
        <p:nvSpPr>
          <p:cNvPr id="339" name="Shape 339"/>
          <p:cNvSpPr txBox="1"/>
          <p:nvPr/>
        </p:nvSpPr>
        <p:spPr>
          <a:xfrm>
            <a:off x="0" y="0"/>
            <a:ext cx="227999" cy="228600"/>
          </a:xfrm>
          <a:prstGeom prst="rect">
            <a:avLst/>
          </a:prstGeom>
          <a:noFill/>
          <a:ln>
            <a:noFill/>
          </a:ln>
        </p:spPr>
        <p:txBody>
          <a:bodyPr lIns="91425" tIns="91425" rIns="91425" bIns="91425" anchor="ctr" anchorCtr="0">
            <a:noAutofit/>
          </a:bodyPr>
          <a:lstStyle/>
          <a:p>
            <a:pPr marL="457200" lvl="0" indent="0" rtl="0">
              <a:spcBef>
                <a:spcPts val="0"/>
              </a:spcBef>
              <a:buNone/>
            </a:pPr>
            <a:endParaRPr sz="2800">
              <a:solidFill>
                <a:schemeClr val="dk1"/>
              </a:solidFill>
              <a:latin typeface="Gloria Hallelujah"/>
              <a:ea typeface="Gloria Hallelujah"/>
              <a:cs typeface="Gloria Hallelujah"/>
              <a:sym typeface="Gloria Hallelujah"/>
            </a:endParaRPr>
          </a:p>
        </p:txBody>
      </p:sp>
      <p:sp>
        <p:nvSpPr>
          <p:cNvPr id="340" name="Shape 340"/>
          <p:cNvSpPr txBox="1"/>
          <p:nvPr/>
        </p:nvSpPr>
        <p:spPr>
          <a:xfrm>
            <a:off x="812250" y="3025775"/>
            <a:ext cx="10672499" cy="4533599"/>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n-US" sz="2700" b="1">
                <a:solidFill>
                  <a:srgbClr val="6B9462"/>
                </a:solidFill>
                <a:latin typeface="Gloria Hallelujah"/>
                <a:ea typeface="Gloria Hallelujah"/>
                <a:cs typeface="Gloria Hallelujah"/>
                <a:sym typeface="Gloria Hallelujah"/>
              </a:rPr>
              <a:t>Do you get the same biometric measurement each time?</a:t>
            </a:r>
          </a:p>
          <a:p>
            <a:pPr marL="914400" lvl="0" indent="-400050" rtl="0">
              <a:lnSpc>
                <a:spcPct val="115000"/>
              </a:lnSpc>
              <a:spcBef>
                <a:spcPts val="0"/>
              </a:spcBef>
              <a:buClr>
                <a:schemeClr val="dk1"/>
              </a:buClr>
              <a:buSzPct val="100000"/>
              <a:buFont typeface="Gloria Hallelujah"/>
              <a:buChar char="●"/>
            </a:pPr>
            <a:r>
              <a:rPr lang="en-US" sz="2700">
                <a:solidFill>
                  <a:schemeClr val="dk1"/>
                </a:solidFill>
                <a:latin typeface="Gloria Hallelujah"/>
                <a:ea typeface="Gloria Hallelujah"/>
                <a:cs typeface="Gloria Hallelujah"/>
                <a:sym typeface="Gloria Hallelujah"/>
              </a:rPr>
              <a:t>Probability distribution or a range for feature values</a:t>
            </a:r>
          </a:p>
          <a:p>
            <a:pPr marL="914400" lvl="0" indent="-400050" rtl="0">
              <a:lnSpc>
                <a:spcPct val="115000"/>
              </a:lnSpc>
              <a:spcBef>
                <a:spcPts val="0"/>
              </a:spcBef>
              <a:spcAft>
                <a:spcPts val="1200"/>
              </a:spcAft>
              <a:buClr>
                <a:schemeClr val="dk1"/>
              </a:buClr>
              <a:buSzPct val="100000"/>
              <a:buFont typeface="Gloria Hallelujah"/>
              <a:buChar char="●"/>
            </a:pPr>
            <a:r>
              <a:rPr lang="en-US" sz="2700">
                <a:solidFill>
                  <a:schemeClr val="dk1"/>
                </a:solidFill>
                <a:latin typeface="Gloria Hallelujah"/>
                <a:ea typeface="Gloria Hallelujah"/>
                <a:cs typeface="Gloria Hallelujah"/>
                <a:sym typeface="Gloria Hallelujah"/>
              </a:rPr>
              <a:t>False positives and negatives</a:t>
            </a:r>
          </a:p>
        </p:txBody>
      </p:sp>
      <p:pic>
        <p:nvPicPr>
          <p:cNvPr id="341" name="Shape 341"/>
          <p:cNvPicPr preferRelativeResize="0"/>
          <p:nvPr/>
        </p:nvPicPr>
        <p:blipFill>
          <a:blip r:embed="rId3">
            <a:alphaModFix/>
          </a:blip>
          <a:stretch>
            <a:fillRect/>
          </a:stretch>
        </p:blipFill>
        <p:spPr>
          <a:xfrm>
            <a:off x="1237375" y="1654762"/>
            <a:ext cx="3467100" cy="2447925"/>
          </a:xfrm>
          <a:prstGeom prst="rect">
            <a:avLst/>
          </a:prstGeom>
          <a:noFill/>
          <a:ln>
            <a:noFill/>
          </a:ln>
        </p:spPr>
      </p:pic>
    </p:spTree>
  </p:cSld>
  <p:clrMapOvr>
    <a:masterClrMapping/>
  </p:clrMapOvr>
  <p:transition xmlns:p14="http://schemas.microsoft.com/office/powerpoint/2010/mai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Shape 34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t>Implementing</a:t>
            </a:r>
            <a:r>
              <a:rPr lang="en-US">
                <a:solidFill>
                  <a:srgbClr val="9B37AA"/>
                </a:solidFill>
              </a:rPr>
              <a:t> Biometric </a:t>
            </a:r>
            <a:r>
              <a:rPr lang="en-US"/>
              <a:t>A</a:t>
            </a:r>
            <a:r>
              <a:rPr lang="en-US">
                <a:solidFill>
                  <a:srgbClr val="9B37AA"/>
                </a:solidFill>
              </a:rPr>
              <a:t>uthentication</a:t>
            </a:r>
          </a:p>
        </p:txBody>
      </p:sp>
      <p:pic>
        <p:nvPicPr>
          <p:cNvPr id="348" name="Shape 348"/>
          <p:cNvPicPr preferRelativeResize="0"/>
          <p:nvPr/>
        </p:nvPicPr>
        <p:blipFill>
          <a:blip r:embed="rId3">
            <a:alphaModFix/>
          </a:blip>
          <a:stretch>
            <a:fillRect/>
          </a:stretch>
        </p:blipFill>
        <p:spPr>
          <a:xfrm>
            <a:off x="1093462" y="1689687"/>
            <a:ext cx="10201275" cy="4067175"/>
          </a:xfrm>
          <a:prstGeom prst="rect">
            <a:avLst/>
          </a:prstGeom>
          <a:noFill/>
          <a:ln>
            <a:noFill/>
          </a:ln>
        </p:spPr>
      </p:pic>
    </p:spTree>
  </p:cSld>
  <p:clrMapOvr>
    <a:masterClrMapping/>
  </p:clrMapOvr>
  <p:transition xmlns:p14="http://schemas.microsoft.com/office/powerpoint/2010/main" spd="slow">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Shape 35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Other </a:t>
            </a:r>
            <a:r>
              <a:rPr lang="en-US"/>
              <a:t>A</a:t>
            </a:r>
            <a:r>
              <a:rPr lang="en-US">
                <a:solidFill>
                  <a:srgbClr val="9B37AA"/>
                </a:solidFill>
              </a:rPr>
              <a:t>uthentication </a:t>
            </a:r>
            <a:r>
              <a:rPr lang="en-US"/>
              <a:t>M</a:t>
            </a:r>
            <a:r>
              <a:rPr lang="en-US">
                <a:solidFill>
                  <a:srgbClr val="9B37AA"/>
                </a:solidFill>
              </a:rPr>
              <a:t>ethods</a:t>
            </a:r>
          </a:p>
        </p:txBody>
      </p:sp>
      <p:sp>
        <p:nvSpPr>
          <p:cNvPr id="355" name="Shape 355"/>
          <p:cNvSpPr txBox="1"/>
          <p:nvPr/>
        </p:nvSpPr>
        <p:spPr>
          <a:xfrm>
            <a:off x="4967350" y="751575"/>
            <a:ext cx="6987299" cy="6497999"/>
          </a:xfrm>
          <a:prstGeom prst="rect">
            <a:avLst/>
          </a:prstGeom>
          <a:noFill/>
          <a:ln>
            <a:noFill/>
          </a:ln>
        </p:spPr>
        <p:txBody>
          <a:bodyPr lIns="91425" tIns="91425" rIns="91425" bIns="91425" anchor="ctr" anchorCtr="0">
            <a:noAutofit/>
          </a:bodyPr>
          <a:lstStyle/>
          <a:p>
            <a:pPr marL="457200" lvl="0" indent="-406400" rtl="0">
              <a:spcBef>
                <a:spcPts val="0"/>
              </a:spcBef>
              <a:buClr>
                <a:srgbClr val="6B9462"/>
              </a:buClr>
              <a:buSzPct val="100000"/>
              <a:buFont typeface="Gloria Hallelujah"/>
              <a:buChar char="●"/>
            </a:pPr>
            <a:r>
              <a:rPr lang="en-US" sz="2800">
                <a:solidFill>
                  <a:srgbClr val="6B9462"/>
                </a:solidFill>
                <a:latin typeface="Gloria Hallelujah"/>
                <a:ea typeface="Gloria Hallelujah"/>
                <a:cs typeface="Gloria Hallelujah"/>
                <a:sym typeface="Gloria Hallelujah"/>
              </a:rPr>
              <a:t>Uses more than one method</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Type password but also send a code via SMS</a:t>
            </a:r>
          </a:p>
          <a:p>
            <a:pPr marL="1371600" lvl="2"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It goes to your phone (something you have)</a:t>
            </a:r>
          </a:p>
          <a:p>
            <a:pPr marL="1371600" lvl="2"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Gmail implements this</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ATM card and a PIN</a:t>
            </a:r>
          </a:p>
          <a:p>
            <a:pPr marL="457200" lvl="0" indent="-4064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Other things like your location</a:t>
            </a:r>
          </a:p>
          <a:p>
            <a:pPr marL="457200" lvl="0" indent="-406400" rtl="0">
              <a:spcBef>
                <a:spcPts val="0"/>
              </a:spcBef>
              <a:spcAft>
                <a:spcPts val="1200"/>
              </a:spcAft>
              <a:buClr>
                <a:srgbClr val="6B9462"/>
              </a:buClr>
              <a:buSzPct val="100000"/>
              <a:buFont typeface="Gloria Hallelujah"/>
              <a:buChar char="●"/>
            </a:pPr>
            <a:r>
              <a:rPr lang="en-US" sz="2800" b="1">
                <a:solidFill>
                  <a:srgbClr val="6B9462"/>
                </a:solidFill>
                <a:latin typeface="Gloria Hallelujah"/>
                <a:ea typeface="Gloria Hallelujah"/>
                <a:cs typeface="Gloria Hallelujah"/>
                <a:sym typeface="Gloria Hallelujah"/>
              </a:rPr>
              <a:t>Attacker must defeat both to compromise authentication</a:t>
            </a:r>
          </a:p>
        </p:txBody>
      </p:sp>
      <p:sp>
        <p:nvSpPr>
          <p:cNvPr id="356" name="Shape 356"/>
          <p:cNvSpPr txBox="1"/>
          <p:nvPr/>
        </p:nvSpPr>
        <p:spPr>
          <a:xfrm>
            <a:off x="3146125" y="547975"/>
            <a:ext cx="6282599" cy="1679400"/>
          </a:xfrm>
          <a:prstGeom prst="rect">
            <a:avLst/>
          </a:prstGeom>
          <a:noFill/>
          <a:ln>
            <a:noFill/>
          </a:ln>
        </p:spPr>
        <p:txBody>
          <a:bodyPr lIns="91425" tIns="91425" rIns="91425" bIns="91425" anchor="ctr" anchorCtr="0">
            <a:noAutofit/>
          </a:bodyPr>
          <a:lstStyle/>
          <a:p>
            <a:pPr lvl="0" rtl="0">
              <a:spcBef>
                <a:spcPts val="0"/>
              </a:spcBef>
              <a:buNone/>
            </a:pPr>
            <a:r>
              <a:rPr lang="en-US" sz="3000" b="1" dirty="0">
                <a:solidFill>
                  <a:srgbClr val="4E75A8"/>
                </a:solidFill>
                <a:latin typeface="Gloria Hallelujah"/>
                <a:ea typeface="Gloria Hallelujah"/>
                <a:cs typeface="Gloria Hallelujah"/>
                <a:sym typeface="Gloria Hallelujah"/>
              </a:rPr>
              <a:t>Multi-factor authentication</a:t>
            </a:r>
          </a:p>
        </p:txBody>
      </p:sp>
      <p:pic>
        <p:nvPicPr>
          <p:cNvPr id="357" name="Shape 357"/>
          <p:cNvPicPr preferRelativeResize="0"/>
          <p:nvPr/>
        </p:nvPicPr>
        <p:blipFill>
          <a:blip r:embed="rId3">
            <a:alphaModFix/>
          </a:blip>
          <a:stretch>
            <a:fillRect/>
          </a:stretch>
        </p:blipFill>
        <p:spPr>
          <a:xfrm>
            <a:off x="2122872" y="3935825"/>
            <a:ext cx="2296352" cy="2064025"/>
          </a:xfrm>
          <a:prstGeom prst="rect">
            <a:avLst/>
          </a:prstGeom>
          <a:noFill/>
          <a:ln>
            <a:noFill/>
          </a:ln>
        </p:spPr>
      </p:pic>
      <p:pic>
        <p:nvPicPr>
          <p:cNvPr id="358" name="Shape 358"/>
          <p:cNvPicPr preferRelativeResize="0"/>
          <p:nvPr/>
        </p:nvPicPr>
        <p:blipFill>
          <a:blip r:embed="rId4">
            <a:alphaModFix/>
          </a:blip>
          <a:stretch>
            <a:fillRect/>
          </a:stretch>
        </p:blipFill>
        <p:spPr>
          <a:xfrm>
            <a:off x="812250" y="1871801"/>
            <a:ext cx="2440931" cy="2064024"/>
          </a:xfrm>
          <a:prstGeom prst="rect">
            <a:avLst/>
          </a:prstGeom>
          <a:noFill/>
          <a:ln>
            <a:noFill/>
          </a:ln>
        </p:spPr>
      </p:pic>
    </p:spTree>
  </p:cSld>
  <p:clrMapOvr>
    <a:masterClrMapping/>
  </p:clrMapOvr>
  <p:transition xmlns:p14="http://schemas.microsoft.com/office/powerpoint/2010/mai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Shape 36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Other </a:t>
            </a:r>
            <a:r>
              <a:rPr lang="en-US"/>
              <a:t>A</a:t>
            </a:r>
            <a:r>
              <a:rPr lang="en-US">
                <a:solidFill>
                  <a:srgbClr val="9B37AA"/>
                </a:solidFill>
              </a:rPr>
              <a:t>uthentication </a:t>
            </a:r>
            <a:r>
              <a:rPr lang="en-US"/>
              <a:t>M</a:t>
            </a:r>
            <a:r>
              <a:rPr lang="en-US">
                <a:solidFill>
                  <a:srgbClr val="9B37AA"/>
                </a:solidFill>
              </a:rPr>
              <a:t>ethods</a:t>
            </a:r>
          </a:p>
        </p:txBody>
      </p:sp>
      <p:sp>
        <p:nvSpPr>
          <p:cNvPr id="365" name="Shape 365"/>
          <p:cNvSpPr txBox="1"/>
          <p:nvPr/>
        </p:nvSpPr>
        <p:spPr>
          <a:xfrm>
            <a:off x="4368450" y="1949375"/>
            <a:ext cx="7339199" cy="4020000"/>
          </a:xfrm>
          <a:prstGeom prst="rect">
            <a:avLst/>
          </a:prstGeom>
          <a:noFill/>
          <a:ln>
            <a:noFill/>
          </a:ln>
        </p:spPr>
        <p:txBody>
          <a:bodyPr lIns="91425" tIns="91425" rIns="91425" bIns="91425" anchor="ctr" anchorCtr="0">
            <a:noAutofit/>
          </a:bodyPr>
          <a:lstStyle/>
          <a:p>
            <a:pPr marL="457200" lvl="0" indent="-406400" rtl="0">
              <a:lnSpc>
                <a:spcPct val="115000"/>
              </a:lnSpc>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Do we always have a trusted path to the OS we need to authenticate to?</a:t>
            </a:r>
          </a:p>
          <a:p>
            <a:pPr marL="1371600" lvl="2" indent="-406400" rtl="0">
              <a:lnSpc>
                <a:spcPct val="115000"/>
              </a:lnSpc>
              <a:spcBef>
                <a:spcPts val="0"/>
              </a:spcBef>
              <a:buClr>
                <a:srgbClr val="6B9462"/>
              </a:buClr>
              <a:buSzPct val="100000"/>
              <a:buFont typeface="Gloria Hallelujah"/>
              <a:buChar char="■"/>
            </a:pPr>
            <a:r>
              <a:rPr lang="en-US" sz="2800" b="1">
                <a:solidFill>
                  <a:srgbClr val="6B9462"/>
                </a:solidFill>
                <a:latin typeface="Gloria Hallelujah"/>
                <a:ea typeface="Gloria Hallelujah"/>
                <a:cs typeface="Gloria Hallelujah"/>
                <a:sym typeface="Gloria Hallelujah"/>
              </a:rPr>
              <a:t>Remote services</a:t>
            </a:r>
          </a:p>
          <a:p>
            <a:pPr marL="457200" lvl="0" indent="-406400" rtl="0">
              <a:lnSpc>
                <a:spcPct val="115000"/>
              </a:lnSpc>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Network authentication </a:t>
            </a:r>
            <a:r>
              <a:rPr lang="en-US" sz="2800" b="1">
                <a:solidFill>
                  <a:srgbClr val="A61C00"/>
                </a:solidFill>
                <a:latin typeface="Gloria Hallelujah"/>
                <a:ea typeface="Gloria Hallelujah"/>
                <a:cs typeface="Gloria Hallelujah"/>
                <a:sym typeface="Gloria Hallelujah"/>
              </a:rPr>
              <a:t>introduces new problems</a:t>
            </a:r>
          </a:p>
          <a:p>
            <a:pPr marL="457200" lvl="0" indent="-406400" rtl="0">
              <a:lnSpc>
                <a:spcPct val="115000"/>
              </a:lnSpc>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Need crypto to secure network communication</a:t>
            </a:r>
          </a:p>
          <a:p>
            <a:pPr marL="457200" lvl="0" indent="-406400" rtl="0">
              <a:lnSpc>
                <a:spcPct val="115000"/>
              </a:lnSpc>
              <a:spcBef>
                <a:spcPts val="0"/>
              </a:spcBef>
              <a:buClr>
                <a:schemeClr val="dk1"/>
              </a:buClr>
              <a:buSzPct val="100000"/>
              <a:buFont typeface="Gloria Hallelujah"/>
              <a:buChar char="●"/>
            </a:pPr>
            <a:r>
              <a:rPr lang="en-US" sz="2800" b="1">
                <a:solidFill>
                  <a:srgbClr val="4E75A8"/>
                </a:solidFill>
                <a:latin typeface="Gloria Hallelujah"/>
                <a:ea typeface="Gloria Hallelujah"/>
                <a:cs typeface="Gloria Hallelujah"/>
                <a:sym typeface="Gloria Hallelujah"/>
              </a:rPr>
              <a:t>Other attacks </a:t>
            </a:r>
            <a:r>
              <a:rPr lang="en-US" sz="2800">
                <a:solidFill>
                  <a:schemeClr val="dk1"/>
                </a:solidFill>
                <a:latin typeface="Gloria Hallelujah"/>
                <a:ea typeface="Gloria Hallelujah"/>
                <a:cs typeface="Gloria Hallelujah"/>
                <a:sym typeface="Gloria Hallelujah"/>
              </a:rPr>
              <a:t>(man-in-the-middle)</a:t>
            </a:r>
          </a:p>
        </p:txBody>
      </p:sp>
      <p:sp>
        <p:nvSpPr>
          <p:cNvPr id="366" name="Shape 366"/>
          <p:cNvSpPr txBox="1"/>
          <p:nvPr/>
        </p:nvSpPr>
        <p:spPr>
          <a:xfrm>
            <a:off x="2983350" y="845775"/>
            <a:ext cx="7139699" cy="9510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Authentication over a network:</a:t>
            </a:r>
          </a:p>
        </p:txBody>
      </p:sp>
      <p:pic>
        <p:nvPicPr>
          <p:cNvPr id="367" name="Shape 367"/>
          <p:cNvPicPr preferRelativeResize="0"/>
          <p:nvPr/>
        </p:nvPicPr>
        <p:blipFill>
          <a:blip r:embed="rId3">
            <a:alphaModFix/>
          </a:blip>
          <a:stretch>
            <a:fillRect/>
          </a:stretch>
        </p:blipFill>
        <p:spPr>
          <a:xfrm>
            <a:off x="241598" y="1719975"/>
            <a:ext cx="4126850" cy="4707975"/>
          </a:xfrm>
          <a:prstGeom prst="rect">
            <a:avLst/>
          </a:prstGeom>
          <a:noFill/>
          <a:ln>
            <a:noFill/>
          </a:ln>
        </p:spPr>
      </p:pic>
    </p:spTree>
  </p:cSld>
  <p:clrMapOvr>
    <a:masterClrMapping/>
  </p:clrMapOvr>
  <p:transition xmlns:p14="http://schemas.microsoft.com/office/powerpoint/2010/main" spd="slow">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Shape 373"/>
          <p:cNvSpPr txBox="1">
            <a:spLocks noGrp="1"/>
          </p:cNvSpPr>
          <p:nvPr>
            <p:ph type="title"/>
          </p:nvPr>
        </p:nvSpPr>
        <p:spPr>
          <a:xfrm>
            <a:off x="2788675" y="845900"/>
            <a:ext cx="8760600" cy="767099"/>
          </a:xfrm>
          <a:prstGeom prst="rect">
            <a:avLst/>
          </a:prstGeom>
        </p:spPr>
        <p:txBody>
          <a:bodyPr lIns="117825" tIns="117825" rIns="117825" bIns="117825" anchor="ctr" anchorCtr="0">
            <a:noAutofit/>
          </a:bodyPr>
          <a:lstStyle/>
          <a:p>
            <a:pPr algn="l" rtl="0">
              <a:lnSpc>
                <a:spcPct val="100000"/>
              </a:lnSpc>
              <a:spcBef>
                <a:spcPts val="0"/>
              </a:spcBef>
              <a:buNone/>
            </a:pPr>
            <a:r>
              <a:rPr lang="en-US">
                <a:solidFill>
                  <a:srgbClr val="9B37AA"/>
                </a:solidFill>
              </a:rPr>
              <a:t>Multi-factor</a:t>
            </a:r>
          </a:p>
          <a:p>
            <a:pPr lvl="0" algn="l" rtl="0">
              <a:lnSpc>
                <a:spcPct val="100000"/>
              </a:lnSpc>
              <a:spcBef>
                <a:spcPts val="0"/>
              </a:spcBef>
              <a:buNone/>
            </a:pPr>
            <a:r>
              <a:rPr lang="en-US">
                <a:solidFill>
                  <a:srgbClr val="9B37AA"/>
                </a:solidFill>
              </a:rPr>
              <a:t>Authentication Quiz</a:t>
            </a:r>
          </a:p>
        </p:txBody>
      </p:sp>
      <p:sp>
        <p:nvSpPr>
          <p:cNvPr id="374" name="Shape 374"/>
          <p:cNvSpPr txBox="1">
            <a:spLocks noGrp="1"/>
          </p:cNvSpPr>
          <p:nvPr>
            <p:ph type="body" idx="1"/>
          </p:nvPr>
        </p:nvSpPr>
        <p:spPr>
          <a:xfrm>
            <a:off x="2542050" y="2018525"/>
            <a:ext cx="8461199" cy="767099"/>
          </a:xfrm>
          <a:prstGeom prst="rect">
            <a:avLst/>
          </a:prstGeom>
        </p:spPr>
        <p:txBody>
          <a:bodyPr lIns="117825" tIns="117825" rIns="117825" bIns="117825" anchor="t" anchorCtr="0">
            <a:noAutofit/>
          </a:bodyPr>
          <a:lstStyle/>
          <a:p>
            <a:pPr lvl="0" rtl="0">
              <a:spcBef>
                <a:spcPts val="0"/>
              </a:spcBef>
              <a:buClr>
                <a:srgbClr val="000000"/>
              </a:buClr>
              <a:buSzPct val="36666"/>
              <a:buFont typeface="Arial"/>
              <a:buNone/>
            </a:pPr>
            <a:r>
              <a:rPr lang="en-US" sz="3000">
                <a:solidFill>
                  <a:srgbClr val="4E75A8"/>
                </a:solidFill>
              </a:rPr>
              <a:t>A multi-factor authentication method</a:t>
            </a:r>
            <a:r>
              <a:rPr lang="en-US" sz="3000"/>
              <a:t> will likely reduce false positives. Choose one:</a:t>
            </a:r>
          </a:p>
        </p:txBody>
      </p:sp>
      <p:pic>
        <p:nvPicPr>
          <p:cNvPr id="375" name="Shape 375"/>
          <p:cNvPicPr preferRelativeResize="0"/>
          <p:nvPr/>
        </p:nvPicPr>
        <p:blipFill>
          <a:blip r:embed="rId3">
            <a:alphaModFix/>
          </a:blip>
          <a:stretch>
            <a:fillRect/>
          </a:stretch>
        </p:blipFill>
        <p:spPr>
          <a:xfrm>
            <a:off x="859571" y="845896"/>
            <a:ext cx="1617449" cy="1785496"/>
          </a:xfrm>
          <a:prstGeom prst="rect">
            <a:avLst/>
          </a:prstGeom>
          <a:noFill/>
          <a:ln>
            <a:noFill/>
          </a:ln>
        </p:spPr>
      </p:pic>
      <p:sp>
        <p:nvSpPr>
          <p:cNvPr id="376" name="Shape 376"/>
          <p:cNvSpPr txBox="1"/>
          <p:nvPr/>
        </p:nvSpPr>
        <p:spPr>
          <a:xfrm>
            <a:off x="6740400" y="5007175"/>
            <a:ext cx="3000000" cy="663600"/>
          </a:xfrm>
          <a:prstGeom prst="rect">
            <a:avLst/>
          </a:prstGeom>
          <a:noFill/>
          <a:ln>
            <a:noFill/>
          </a:ln>
        </p:spPr>
        <p:txBody>
          <a:bodyPr lIns="91425" tIns="91425" rIns="91425" bIns="91425" anchor="ctr" anchorCtr="0">
            <a:noAutofit/>
          </a:bodyPr>
          <a:lstStyle/>
          <a:p>
            <a:pPr marL="457200" lvl="0" indent="0" rtl="0">
              <a:spcBef>
                <a:spcPts val="0"/>
              </a:spcBef>
              <a:buNone/>
            </a:pPr>
            <a:r>
              <a:rPr lang="en-US" sz="3000">
                <a:solidFill>
                  <a:schemeClr val="dk1"/>
                </a:solidFill>
                <a:latin typeface="Gloria Hallelujah"/>
                <a:ea typeface="Gloria Hallelujah"/>
                <a:cs typeface="Gloria Hallelujah"/>
                <a:sym typeface="Gloria Hallelujah"/>
              </a:rPr>
              <a:t>False</a:t>
            </a:r>
          </a:p>
        </p:txBody>
      </p:sp>
      <p:sp>
        <p:nvSpPr>
          <p:cNvPr id="377" name="Shape 377"/>
          <p:cNvSpPr/>
          <p:nvPr/>
        </p:nvSpPr>
        <p:spPr>
          <a:xfrm>
            <a:off x="6279137" y="40190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78" name="Shape 378"/>
          <p:cNvSpPr/>
          <p:nvPr/>
        </p:nvSpPr>
        <p:spPr>
          <a:xfrm>
            <a:off x="6279137" y="502006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79" name="Shape 379"/>
          <p:cNvSpPr txBox="1"/>
          <p:nvPr/>
        </p:nvSpPr>
        <p:spPr>
          <a:xfrm>
            <a:off x="7094250" y="3895275"/>
            <a:ext cx="3000000" cy="8709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True</a:t>
            </a:r>
          </a:p>
        </p:txBody>
      </p:sp>
      <p:pic>
        <p:nvPicPr>
          <p:cNvPr id="380" name="Shape 380"/>
          <p:cNvPicPr preferRelativeResize="0"/>
          <p:nvPr/>
        </p:nvPicPr>
        <p:blipFill>
          <a:blip r:embed="rId4">
            <a:alphaModFix/>
          </a:blip>
          <a:stretch>
            <a:fillRect/>
          </a:stretch>
        </p:blipFill>
        <p:spPr>
          <a:xfrm>
            <a:off x="3346353" y="4474853"/>
            <a:ext cx="1922771" cy="1728244"/>
          </a:xfrm>
          <a:prstGeom prst="rect">
            <a:avLst/>
          </a:prstGeom>
          <a:noFill/>
          <a:ln>
            <a:noFill/>
          </a:ln>
        </p:spPr>
      </p:pic>
      <p:pic>
        <p:nvPicPr>
          <p:cNvPr id="381" name="Shape 381"/>
          <p:cNvPicPr preferRelativeResize="0"/>
          <p:nvPr/>
        </p:nvPicPr>
        <p:blipFill>
          <a:blip r:embed="rId5">
            <a:alphaModFix/>
          </a:blip>
          <a:stretch>
            <a:fillRect/>
          </a:stretch>
        </p:blipFill>
        <p:spPr>
          <a:xfrm>
            <a:off x="1036500" y="3713673"/>
            <a:ext cx="2043828" cy="1728243"/>
          </a:xfrm>
          <a:prstGeom prst="rect">
            <a:avLst/>
          </a:prstGeom>
          <a:noFill/>
          <a:ln>
            <a:noFill/>
          </a:ln>
        </p:spPr>
      </p:pic>
    </p:spTree>
  </p:cSld>
  <p:clrMapOvr>
    <a:masterClrMapping/>
  </p:clrMapOvr>
  <p:transition xmlns:p14="http://schemas.microsoft.com/office/powerpoint/2010/mai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Shape 387"/>
          <p:cNvSpPr txBox="1">
            <a:spLocks noGrp="1"/>
          </p:cNvSpPr>
          <p:nvPr>
            <p:ph type="title"/>
          </p:nvPr>
        </p:nvSpPr>
        <p:spPr>
          <a:xfrm>
            <a:off x="2485600" y="557350"/>
            <a:ext cx="8579400" cy="767099"/>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Chip and Pin Authentication Quiz</a:t>
            </a:r>
          </a:p>
        </p:txBody>
      </p:sp>
      <p:sp>
        <p:nvSpPr>
          <p:cNvPr id="388" name="Shape 388"/>
          <p:cNvSpPr txBox="1">
            <a:spLocks noGrp="1"/>
          </p:cNvSpPr>
          <p:nvPr>
            <p:ph type="body" idx="1"/>
          </p:nvPr>
        </p:nvSpPr>
        <p:spPr>
          <a:xfrm>
            <a:off x="2485600" y="1249993"/>
            <a:ext cx="9492000" cy="14972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9285"/>
              <a:buFont typeface="Arial"/>
              <a:buNone/>
            </a:pPr>
            <a:r>
              <a:rPr lang="en-US" sz="2800" dirty="0">
                <a:solidFill>
                  <a:schemeClr val="dk1"/>
                </a:solidFill>
              </a:rPr>
              <a:t>Although a “something you have” based authentication method avoids problems associated with passwords, it could also be prone to attacks. For example, read about chip and pin based authentication at the link listed in the instructor notes.</a:t>
            </a:r>
          </a:p>
        </p:txBody>
      </p:sp>
      <p:pic>
        <p:nvPicPr>
          <p:cNvPr id="389" name="Shape 389"/>
          <p:cNvPicPr preferRelativeResize="0"/>
          <p:nvPr/>
        </p:nvPicPr>
        <p:blipFill>
          <a:blip r:embed="rId3">
            <a:alphaModFix/>
          </a:blip>
          <a:stretch>
            <a:fillRect/>
          </a:stretch>
        </p:blipFill>
        <p:spPr>
          <a:xfrm>
            <a:off x="592121" y="907171"/>
            <a:ext cx="1617449" cy="1785496"/>
          </a:xfrm>
          <a:prstGeom prst="rect">
            <a:avLst/>
          </a:prstGeom>
          <a:noFill/>
          <a:ln>
            <a:noFill/>
          </a:ln>
        </p:spPr>
      </p:pic>
      <p:sp>
        <p:nvSpPr>
          <p:cNvPr id="390" name="Shape 390"/>
          <p:cNvSpPr txBox="1"/>
          <p:nvPr/>
        </p:nvSpPr>
        <p:spPr>
          <a:xfrm>
            <a:off x="5606275" y="3900125"/>
            <a:ext cx="4367999" cy="767099"/>
          </a:xfrm>
          <a:prstGeom prst="rect">
            <a:avLst/>
          </a:prstGeom>
          <a:noFill/>
          <a:ln>
            <a:noFill/>
          </a:ln>
        </p:spPr>
        <p:txBody>
          <a:bodyPr lIns="91425" tIns="91425" rIns="91425" bIns="91425" anchor="ctr" anchorCtr="0">
            <a:noAutofit/>
          </a:bodyPr>
          <a:lstStyle/>
          <a:p>
            <a:pPr marL="457200" lvl="0" indent="0" rtl="0">
              <a:spcBef>
                <a:spcPts val="0"/>
              </a:spcBef>
              <a:buNone/>
            </a:pPr>
            <a:r>
              <a:rPr lang="en-US" sz="2800">
                <a:solidFill>
                  <a:schemeClr val="dk1"/>
                </a:solidFill>
                <a:latin typeface="Gloria Hallelujah"/>
                <a:ea typeface="Gloria Hallelujah"/>
                <a:cs typeface="Gloria Hallelujah"/>
                <a:sym typeface="Gloria Hallelujah"/>
              </a:rPr>
              <a:t>Lost cards</a:t>
            </a:r>
          </a:p>
        </p:txBody>
      </p:sp>
      <p:sp>
        <p:nvSpPr>
          <p:cNvPr id="391" name="Shape 391"/>
          <p:cNvSpPr/>
          <p:nvPr/>
        </p:nvSpPr>
        <p:spPr>
          <a:xfrm>
            <a:off x="5301837" y="571146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92" name="Shape 392"/>
          <p:cNvSpPr/>
          <p:nvPr/>
        </p:nvSpPr>
        <p:spPr>
          <a:xfrm>
            <a:off x="5301837" y="48348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93" name="Shape 393"/>
          <p:cNvSpPr/>
          <p:nvPr/>
        </p:nvSpPr>
        <p:spPr>
          <a:xfrm>
            <a:off x="5301837" y="39583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94" name="Shape 394"/>
          <p:cNvSpPr txBox="1"/>
          <p:nvPr/>
        </p:nvSpPr>
        <p:spPr>
          <a:xfrm>
            <a:off x="592121" y="4599398"/>
            <a:ext cx="4660799" cy="1220099"/>
          </a:xfrm>
          <a:prstGeom prst="rect">
            <a:avLst/>
          </a:prstGeom>
          <a:noFill/>
          <a:ln>
            <a:noFill/>
          </a:ln>
        </p:spPr>
        <p:txBody>
          <a:bodyPr lIns="91425" tIns="91425" rIns="91425" bIns="91425" anchor="ctr" anchorCtr="0">
            <a:noAutofit/>
          </a:bodyPr>
          <a:lstStyle/>
          <a:p>
            <a:pPr lvl="0" rtl="0">
              <a:spcBef>
                <a:spcPts val="0"/>
              </a:spcBef>
              <a:buNone/>
            </a:pPr>
            <a:endParaRPr sz="2800" dirty="0">
              <a:solidFill>
                <a:schemeClr val="dk1"/>
              </a:solidFill>
              <a:latin typeface="Gloria Hallelujah"/>
              <a:ea typeface="Gloria Hallelujah"/>
              <a:cs typeface="Gloria Hallelujah"/>
              <a:sym typeface="Gloria Hallelujah"/>
            </a:endParaRPr>
          </a:p>
          <a:p>
            <a:pPr lvl="0" rtl="0">
              <a:spcBef>
                <a:spcPts val="0"/>
              </a:spcBef>
              <a:buNone/>
            </a:pPr>
            <a:endParaRPr sz="2800" dirty="0">
              <a:solidFill>
                <a:schemeClr val="dk1"/>
              </a:solidFill>
              <a:latin typeface="Gloria Hallelujah"/>
              <a:ea typeface="Gloria Hallelujah"/>
              <a:cs typeface="Gloria Hallelujah"/>
              <a:sym typeface="Gloria Hallelujah"/>
            </a:endParaRPr>
          </a:p>
          <a:p>
            <a:pPr lvl="0" rtl="0">
              <a:spcBef>
                <a:spcPts val="0"/>
              </a:spcBef>
              <a:buNone/>
            </a:pPr>
            <a:r>
              <a:rPr lang="en-US" sz="2800" dirty="0">
                <a:solidFill>
                  <a:srgbClr val="4E75A8"/>
                </a:solidFill>
                <a:latin typeface="Gloria Hallelujah"/>
                <a:ea typeface="Gloria Hallelujah"/>
                <a:cs typeface="Gloria Hallelujah"/>
                <a:sym typeface="Gloria Hallelujah"/>
              </a:rPr>
              <a:t>What is the main weakness that is illustrated here?</a:t>
            </a:r>
          </a:p>
          <a:p>
            <a:pPr marL="444500" lvl="0" indent="-254000" rtl="0">
              <a:lnSpc>
                <a:spcPct val="150000"/>
              </a:lnSpc>
              <a:spcBef>
                <a:spcPts val="800"/>
              </a:spcBef>
              <a:buNone/>
            </a:pPr>
            <a:endParaRPr sz="3000" dirty="0">
              <a:solidFill>
                <a:schemeClr val="dk1"/>
              </a:solidFill>
              <a:latin typeface="Gloria Hallelujah"/>
              <a:ea typeface="Gloria Hallelujah"/>
              <a:cs typeface="Gloria Hallelujah"/>
              <a:sym typeface="Gloria Hallelujah"/>
            </a:endParaRPr>
          </a:p>
        </p:txBody>
      </p:sp>
      <p:sp>
        <p:nvSpPr>
          <p:cNvPr id="395" name="Shape 395"/>
          <p:cNvSpPr txBox="1"/>
          <p:nvPr/>
        </p:nvSpPr>
        <p:spPr>
          <a:xfrm>
            <a:off x="5606275" y="5653275"/>
            <a:ext cx="5971799" cy="767099"/>
          </a:xfrm>
          <a:prstGeom prst="rect">
            <a:avLst/>
          </a:prstGeom>
          <a:noFill/>
          <a:ln>
            <a:noFill/>
          </a:ln>
        </p:spPr>
        <p:txBody>
          <a:bodyPr lIns="91425" tIns="91425" rIns="91425" bIns="91425" anchor="ctr" anchorCtr="0">
            <a:noAutofit/>
          </a:bodyPr>
          <a:lstStyle/>
          <a:p>
            <a:pPr marL="457200" lvl="0" indent="0" rtl="0">
              <a:spcBef>
                <a:spcPts val="0"/>
              </a:spcBef>
              <a:buNone/>
            </a:pPr>
            <a:r>
              <a:rPr lang="en-US" sz="2800">
                <a:solidFill>
                  <a:schemeClr val="dk1"/>
                </a:solidFill>
                <a:latin typeface="Gloria Hallelujah"/>
                <a:ea typeface="Gloria Hallelujah"/>
                <a:cs typeface="Gloria Hallelujah"/>
                <a:sym typeface="Gloria Hallelujah"/>
              </a:rPr>
              <a:t>Vulnerabilities in implementation</a:t>
            </a:r>
          </a:p>
        </p:txBody>
      </p:sp>
      <p:sp>
        <p:nvSpPr>
          <p:cNvPr id="396" name="Shape 396"/>
          <p:cNvSpPr txBox="1"/>
          <p:nvPr/>
        </p:nvSpPr>
        <p:spPr>
          <a:xfrm>
            <a:off x="5633425" y="4834900"/>
            <a:ext cx="5300699" cy="650700"/>
          </a:xfrm>
          <a:prstGeom prst="rect">
            <a:avLst/>
          </a:prstGeom>
          <a:noFill/>
          <a:ln>
            <a:noFill/>
          </a:ln>
        </p:spPr>
        <p:txBody>
          <a:bodyPr lIns="91425" tIns="91425" rIns="91425" bIns="91425" anchor="ctr" anchorCtr="0">
            <a:noAutofit/>
          </a:bodyPr>
          <a:lstStyle/>
          <a:p>
            <a:pPr marL="457200" lvl="0" indent="0" rtl="0">
              <a:spcBef>
                <a:spcPts val="0"/>
              </a:spcBef>
              <a:buNone/>
            </a:pPr>
            <a:r>
              <a:rPr lang="en-US" sz="2800">
                <a:solidFill>
                  <a:schemeClr val="dk1"/>
                </a:solidFill>
                <a:latin typeface="Gloria Hallelujah"/>
                <a:ea typeface="Gloria Hallelujah"/>
                <a:cs typeface="Gloria Hallelujah"/>
                <a:sym typeface="Gloria Hallelujah"/>
              </a:rPr>
              <a:t>Cloning of cards</a:t>
            </a:r>
          </a:p>
        </p:txBody>
      </p:sp>
    </p:spTree>
  </p:cSld>
  <p:clrMapOvr>
    <a:masterClrMapping/>
  </p:clrMapOvr>
  <p:transition xmlns:p14="http://schemas.microsoft.com/office/powerpoint/2010/main" spd="slow">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Shape 402"/>
          <p:cNvSpPr txBox="1">
            <a:spLocks noGrp="1"/>
          </p:cNvSpPr>
          <p:nvPr>
            <p:ph type="title"/>
          </p:nvPr>
        </p:nvSpPr>
        <p:spPr>
          <a:xfrm>
            <a:off x="2426925" y="552300"/>
            <a:ext cx="8822999" cy="767099"/>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Biometric Authentication Quiz</a:t>
            </a:r>
          </a:p>
        </p:txBody>
      </p:sp>
      <p:sp>
        <p:nvSpPr>
          <p:cNvPr id="403" name="Shape 403"/>
          <p:cNvSpPr txBox="1">
            <a:spLocks noGrp="1"/>
          </p:cNvSpPr>
          <p:nvPr>
            <p:ph type="body" idx="1"/>
          </p:nvPr>
        </p:nvSpPr>
        <p:spPr>
          <a:xfrm>
            <a:off x="644700" y="1389850"/>
            <a:ext cx="10902600" cy="45930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9285"/>
              <a:buFont typeface="Arial"/>
              <a:buNone/>
            </a:pPr>
            <a:r>
              <a:rPr lang="en-US" sz="2800">
                <a:solidFill>
                  <a:schemeClr val="dk1"/>
                </a:solidFill>
              </a:rPr>
              <a:t>Biometric authentication based on fingerprints can be hacked if an attacker can gain access to a user’s fingerprint. </a:t>
            </a:r>
          </a:p>
          <a:p>
            <a:pPr marL="0" lvl="0" indent="0" rtl="0">
              <a:lnSpc>
                <a:spcPct val="100000"/>
              </a:lnSpc>
              <a:spcBef>
                <a:spcPts val="0"/>
              </a:spcBef>
              <a:buClr>
                <a:schemeClr val="dk1"/>
              </a:buClr>
              <a:buFont typeface="Arial"/>
              <a:buNone/>
            </a:pPr>
            <a:endParaRPr sz="2800">
              <a:solidFill>
                <a:schemeClr val="dk1"/>
              </a:solidFill>
            </a:endParaRPr>
          </a:p>
          <a:p>
            <a:pPr marL="0" lvl="0" indent="0" rtl="0">
              <a:lnSpc>
                <a:spcPct val="100000"/>
              </a:lnSpc>
              <a:spcBef>
                <a:spcPts val="0"/>
              </a:spcBef>
              <a:buClr>
                <a:schemeClr val="dk1"/>
              </a:buClr>
              <a:buSzPct val="39285"/>
              <a:buFont typeface="Arial"/>
              <a:buNone/>
            </a:pPr>
            <a:r>
              <a:rPr lang="en-US" sz="2800">
                <a:solidFill>
                  <a:schemeClr val="dk1"/>
                </a:solidFill>
              </a:rPr>
              <a:t>For example, it has been demonstrated that the Apple’s Touch ID can be fooled with lifted fingerprints. See the link in the instructor’s note.</a:t>
            </a:r>
          </a:p>
          <a:p>
            <a:pPr marL="0" lvl="0" indent="0" rtl="0">
              <a:lnSpc>
                <a:spcPct val="100000"/>
              </a:lnSpc>
              <a:spcBef>
                <a:spcPts val="0"/>
              </a:spcBef>
              <a:buClr>
                <a:schemeClr val="dk1"/>
              </a:buClr>
              <a:buFont typeface="Arial"/>
              <a:buNone/>
            </a:pPr>
            <a:endParaRPr sz="2800">
              <a:solidFill>
                <a:schemeClr val="dk1"/>
              </a:solidFill>
            </a:endParaRPr>
          </a:p>
          <a:p>
            <a:pPr marL="0" lvl="0" indent="0" rtl="0">
              <a:lnSpc>
                <a:spcPct val="100000"/>
              </a:lnSpc>
              <a:spcBef>
                <a:spcPts val="0"/>
              </a:spcBef>
              <a:buClr>
                <a:schemeClr val="dk1"/>
              </a:buClr>
              <a:buSzPct val="39285"/>
              <a:buFont typeface="Arial"/>
              <a:buNone/>
            </a:pPr>
            <a:r>
              <a:rPr lang="en-US" sz="2800" b="1">
                <a:solidFill>
                  <a:srgbClr val="4E75A8"/>
                </a:solidFill>
              </a:rPr>
              <a:t>Can a similar attack be mounted if voice biometric authentication is used?</a:t>
            </a:r>
          </a:p>
          <a:p>
            <a:pPr lvl="0" rtl="0">
              <a:spcBef>
                <a:spcPts val="0"/>
              </a:spcBef>
              <a:buClr>
                <a:srgbClr val="000000"/>
              </a:buClr>
              <a:buFont typeface="Arial"/>
              <a:buNone/>
            </a:pPr>
            <a:endParaRPr sz="2800">
              <a:solidFill>
                <a:schemeClr val="dk1"/>
              </a:solidFill>
            </a:endParaRPr>
          </a:p>
        </p:txBody>
      </p:sp>
      <p:pic>
        <p:nvPicPr>
          <p:cNvPr id="404" name="Shape 404"/>
          <p:cNvPicPr preferRelativeResize="0"/>
          <p:nvPr/>
        </p:nvPicPr>
        <p:blipFill>
          <a:blip r:embed="rId3">
            <a:alphaModFix/>
          </a:blip>
          <a:stretch>
            <a:fillRect/>
          </a:stretch>
        </p:blipFill>
        <p:spPr>
          <a:xfrm>
            <a:off x="1255348" y="199348"/>
            <a:ext cx="1078450" cy="1190498"/>
          </a:xfrm>
          <a:prstGeom prst="rect">
            <a:avLst/>
          </a:prstGeom>
          <a:noFill/>
          <a:ln>
            <a:noFill/>
          </a:ln>
        </p:spPr>
      </p:pic>
      <p:sp>
        <p:nvSpPr>
          <p:cNvPr id="405" name="Shape 405"/>
          <p:cNvSpPr txBox="1"/>
          <p:nvPr/>
        </p:nvSpPr>
        <p:spPr>
          <a:xfrm>
            <a:off x="6401250" y="5425650"/>
            <a:ext cx="3000000" cy="6636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Yes</a:t>
            </a:r>
          </a:p>
        </p:txBody>
      </p:sp>
      <p:sp>
        <p:nvSpPr>
          <p:cNvPr id="406" name="Shape 406"/>
          <p:cNvSpPr/>
          <p:nvPr/>
        </p:nvSpPr>
        <p:spPr>
          <a:xfrm>
            <a:off x="5480437" y="54320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07" name="Shape 407"/>
          <p:cNvSpPr/>
          <p:nvPr/>
        </p:nvSpPr>
        <p:spPr>
          <a:xfrm>
            <a:off x="7805587" y="54320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08" name="Shape 408"/>
          <p:cNvSpPr txBox="1"/>
          <p:nvPr/>
        </p:nvSpPr>
        <p:spPr>
          <a:xfrm>
            <a:off x="8767125" y="5425650"/>
            <a:ext cx="3000000" cy="6636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No</a:t>
            </a:r>
          </a:p>
        </p:txBody>
      </p:sp>
    </p:spTree>
  </p:cSld>
  <p:clrMapOvr>
    <a:masterClrMapping/>
  </p:clrMapOvr>
  <p:transition xmlns:p14="http://schemas.microsoft.com/office/powerpoint/2010/main" spd="slow">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Shape 414"/>
          <p:cNvSpPr txBox="1">
            <a:spLocks noGrp="1"/>
          </p:cNvSpPr>
          <p:nvPr>
            <p:ph type="title"/>
          </p:nvPr>
        </p:nvSpPr>
        <p:spPr>
          <a:xfrm>
            <a:off x="944883" y="663066"/>
            <a:ext cx="10363200" cy="1143000"/>
          </a:xfrm>
          <a:prstGeom prst="rect">
            <a:avLst/>
          </a:prstGeom>
        </p:spPr>
        <p:txBody>
          <a:bodyPr lIns="117825" tIns="117825" rIns="117825" bIns="117825" anchor="ctr" anchorCtr="0">
            <a:noAutofit/>
          </a:bodyPr>
          <a:lstStyle/>
          <a:p>
            <a:pPr lvl="0" algn="l" rtl="0">
              <a:spcBef>
                <a:spcPts val="0"/>
              </a:spcBef>
              <a:buNone/>
            </a:pPr>
            <a:r>
              <a:rPr lang="en-US" sz="4800">
                <a:latin typeface="Questrial"/>
                <a:ea typeface="Questrial"/>
                <a:cs typeface="Questrial"/>
                <a:sym typeface="Questrial"/>
              </a:rPr>
              <a:t>Authentication</a:t>
            </a:r>
          </a:p>
        </p:txBody>
      </p:sp>
      <p:sp>
        <p:nvSpPr>
          <p:cNvPr id="415" name="Shape 415"/>
          <p:cNvSpPr txBox="1"/>
          <p:nvPr/>
        </p:nvSpPr>
        <p:spPr>
          <a:xfrm>
            <a:off x="883908" y="780850"/>
            <a:ext cx="6616499" cy="2000100"/>
          </a:xfrm>
          <a:prstGeom prst="rect">
            <a:avLst/>
          </a:prstGeom>
          <a:noFill/>
          <a:ln>
            <a:noFill/>
          </a:ln>
        </p:spPr>
        <p:txBody>
          <a:bodyPr lIns="60950" tIns="60950" rIns="60950" bIns="60950" anchor="ctr" anchorCtr="0">
            <a:noAutofit/>
          </a:bodyPr>
          <a:lstStyle/>
          <a:p>
            <a:pPr lvl="0" rtl="0">
              <a:lnSpc>
                <a:spcPct val="150000"/>
              </a:lnSpc>
              <a:spcBef>
                <a:spcPts val="0"/>
              </a:spcBef>
              <a:buNone/>
            </a:pPr>
            <a:r>
              <a:rPr lang="en-US" sz="4000" b="1">
                <a:solidFill>
                  <a:schemeClr val="dk1"/>
                </a:solidFill>
                <a:latin typeface="Questrial"/>
                <a:ea typeface="Questrial"/>
                <a:cs typeface="Questrial"/>
                <a:sym typeface="Questrial"/>
              </a:rPr>
              <a:t> Lesson Summary</a:t>
            </a:r>
          </a:p>
        </p:txBody>
      </p:sp>
      <p:sp>
        <p:nvSpPr>
          <p:cNvPr id="416" name="Shape 416"/>
          <p:cNvSpPr txBox="1">
            <a:spLocks noGrp="1"/>
          </p:cNvSpPr>
          <p:nvPr>
            <p:ph type="body" idx="1"/>
          </p:nvPr>
        </p:nvSpPr>
        <p:spPr>
          <a:xfrm>
            <a:off x="798725" y="2570900"/>
            <a:ext cx="10426199" cy="18962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buFont typeface="Questrial"/>
            </a:pPr>
            <a:r>
              <a:rPr lang="en-US" sz="2400">
                <a:solidFill>
                  <a:schemeClr val="dk1"/>
                </a:solidFill>
                <a:latin typeface="Questrial"/>
                <a:ea typeface="Questrial"/>
                <a:cs typeface="Questrial"/>
                <a:sym typeface="Questrial"/>
              </a:rPr>
              <a:t>Authenitcation is a </a:t>
            </a:r>
            <a:r>
              <a:rPr lang="en-US" sz="2400" b="1">
                <a:solidFill>
                  <a:srgbClr val="6B9462"/>
                </a:solidFill>
                <a:latin typeface="Questrial"/>
                <a:ea typeface="Questrial"/>
                <a:cs typeface="Questrial"/>
                <a:sym typeface="Questrial"/>
              </a:rPr>
              <a:t>key requirement for securing access </a:t>
            </a:r>
            <a:r>
              <a:rPr lang="en-US" sz="2400">
                <a:solidFill>
                  <a:schemeClr val="dk1"/>
                </a:solidFill>
                <a:latin typeface="Questrial"/>
                <a:ea typeface="Questrial"/>
                <a:cs typeface="Questrial"/>
                <a:sym typeface="Questrial"/>
              </a:rPr>
              <a:t>to resources</a:t>
            </a:r>
          </a:p>
          <a:p>
            <a:pPr marL="0" lvl="0" indent="0" rtl="0">
              <a:lnSpc>
                <a:spcPct val="100000"/>
              </a:lnSpc>
              <a:spcBef>
                <a:spcPts val="0"/>
              </a:spcBef>
              <a:buNone/>
            </a:pPr>
            <a:endParaRPr sz="2400">
              <a:solidFill>
                <a:schemeClr val="dk1"/>
              </a:solidFill>
              <a:latin typeface="Questrial"/>
              <a:ea typeface="Questrial"/>
              <a:cs typeface="Questrial"/>
              <a:sym typeface="Questrial"/>
            </a:endParaRPr>
          </a:p>
          <a:p>
            <a:pPr marL="457200" lvl="0" indent="-228600" rtl="0">
              <a:lnSpc>
                <a:spcPct val="100000"/>
              </a:lnSpc>
              <a:spcBef>
                <a:spcPts val="0"/>
              </a:spcBef>
              <a:buClr>
                <a:schemeClr val="dk1"/>
              </a:buClr>
              <a:buSzPct val="100000"/>
              <a:buFont typeface="Questrial"/>
            </a:pPr>
            <a:r>
              <a:rPr lang="en-US" sz="2400">
                <a:solidFill>
                  <a:schemeClr val="dk1"/>
                </a:solidFill>
                <a:latin typeface="Questrial"/>
                <a:ea typeface="Questrial"/>
                <a:cs typeface="Questrial"/>
                <a:sym typeface="Questrial"/>
              </a:rPr>
              <a:t>All methods present a </a:t>
            </a:r>
            <a:r>
              <a:rPr lang="en-US" sz="2400" b="1">
                <a:solidFill>
                  <a:srgbClr val="6B9462"/>
                </a:solidFill>
                <a:latin typeface="Questrial"/>
                <a:ea typeface="Questrial"/>
                <a:cs typeface="Questrial"/>
                <a:sym typeface="Questrial"/>
              </a:rPr>
              <a:t>number of tradeoffs </a:t>
            </a:r>
            <a:r>
              <a:rPr lang="en-US" sz="2400">
                <a:solidFill>
                  <a:schemeClr val="dk1"/>
                </a:solidFill>
                <a:latin typeface="Questrial"/>
                <a:ea typeface="Questrial"/>
                <a:cs typeface="Questrial"/>
                <a:sym typeface="Questrial"/>
              </a:rPr>
              <a:t>that need to be balanced</a:t>
            </a:r>
          </a:p>
          <a:p>
            <a:pPr marL="0" lvl="0" indent="0" rtl="0">
              <a:lnSpc>
                <a:spcPct val="100000"/>
              </a:lnSpc>
              <a:spcBef>
                <a:spcPts val="0"/>
              </a:spcBef>
              <a:buNone/>
            </a:pPr>
            <a:endParaRPr sz="2400">
              <a:solidFill>
                <a:schemeClr val="dk1"/>
              </a:solidFill>
              <a:latin typeface="Questrial"/>
              <a:ea typeface="Questrial"/>
              <a:cs typeface="Questrial"/>
              <a:sym typeface="Questrial"/>
            </a:endParaRPr>
          </a:p>
          <a:p>
            <a:pPr marL="457200" lvl="0" indent="-228600" rtl="0">
              <a:lnSpc>
                <a:spcPct val="100000"/>
              </a:lnSpc>
              <a:spcBef>
                <a:spcPts val="0"/>
              </a:spcBef>
              <a:buClr>
                <a:schemeClr val="dk1"/>
              </a:buClr>
              <a:buSzPct val="100000"/>
              <a:buFont typeface="Questrial"/>
            </a:pPr>
            <a:r>
              <a:rPr lang="en-US" sz="2400">
                <a:solidFill>
                  <a:schemeClr val="dk1"/>
                </a:solidFill>
                <a:latin typeface="Questrial"/>
                <a:ea typeface="Questrial"/>
                <a:cs typeface="Questrial"/>
                <a:sym typeface="Questrial"/>
              </a:rPr>
              <a:t>Understand how </a:t>
            </a:r>
            <a:r>
              <a:rPr lang="en-US" sz="2400" b="1">
                <a:solidFill>
                  <a:srgbClr val="6B9462"/>
                </a:solidFill>
                <a:latin typeface="Questrial"/>
                <a:ea typeface="Questrial"/>
                <a:cs typeface="Questrial"/>
                <a:sym typeface="Questrial"/>
              </a:rPr>
              <a:t>various types of authentication is implemented</a:t>
            </a:r>
          </a:p>
          <a:p>
            <a:pPr marL="0" lvl="0" indent="0" rtl="0">
              <a:lnSpc>
                <a:spcPct val="100000"/>
              </a:lnSpc>
              <a:spcBef>
                <a:spcPts val="0"/>
              </a:spcBef>
              <a:buNone/>
            </a:pPr>
            <a:endParaRPr sz="2400">
              <a:solidFill>
                <a:schemeClr val="dk1"/>
              </a:solidFill>
              <a:latin typeface="Questrial"/>
              <a:ea typeface="Questrial"/>
              <a:cs typeface="Questrial"/>
              <a:sym typeface="Questrial"/>
            </a:endParaRPr>
          </a:p>
          <a:p>
            <a:pPr marL="457200" lvl="0" indent="-228600" rtl="0">
              <a:lnSpc>
                <a:spcPct val="100000"/>
              </a:lnSpc>
              <a:spcBef>
                <a:spcPts val="0"/>
              </a:spcBef>
              <a:spcAft>
                <a:spcPts val="1200"/>
              </a:spcAft>
              <a:buClr>
                <a:schemeClr val="dk1"/>
              </a:buClr>
              <a:buSzPct val="100000"/>
              <a:buFont typeface="Questrial"/>
            </a:pPr>
            <a:r>
              <a:rPr lang="en-US" sz="2400">
                <a:solidFill>
                  <a:schemeClr val="dk1"/>
                </a:solidFill>
                <a:latin typeface="Questrial"/>
                <a:ea typeface="Questrial"/>
                <a:cs typeface="Questrial"/>
                <a:sym typeface="Questrial"/>
              </a:rPr>
              <a:t>Security mindset requires that we do </a:t>
            </a:r>
            <a:r>
              <a:rPr lang="en-US" sz="2400" b="1">
                <a:solidFill>
                  <a:srgbClr val="6B9462"/>
                </a:solidFill>
                <a:latin typeface="Questrial"/>
                <a:ea typeface="Questrial"/>
                <a:cs typeface="Questrial"/>
                <a:sym typeface="Questrial"/>
              </a:rPr>
              <a:t>careful threat modeling</a:t>
            </a:r>
          </a:p>
          <a:p>
            <a:pPr marL="0" lvl="0" indent="0" rtl="0">
              <a:lnSpc>
                <a:spcPct val="100000"/>
              </a:lnSpc>
              <a:spcBef>
                <a:spcPts val="0"/>
              </a:spcBef>
              <a:spcAft>
                <a:spcPts val="1200"/>
              </a:spcAft>
              <a:buNone/>
            </a:pPr>
            <a:endParaRPr sz="2400">
              <a:solidFill>
                <a:schemeClr val="dk1"/>
              </a:solidFill>
              <a:latin typeface="Questrial"/>
              <a:ea typeface="Questrial"/>
              <a:cs typeface="Questrial"/>
              <a:sym typeface="Questrial"/>
            </a:endParaRPr>
          </a:p>
        </p:txBody>
      </p:sp>
      <p:cxnSp>
        <p:nvCxnSpPr>
          <p:cNvPr id="417" name="Shape 417"/>
          <p:cNvCxnSpPr/>
          <p:nvPr/>
        </p:nvCxnSpPr>
        <p:spPr>
          <a:xfrm>
            <a:off x="864250" y="2366375"/>
            <a:ext cx="10124100" cy="0"/>
          </a:xfrm>
          <a:prstGeom prst="straightConnector1">
            <a:avLst/>
          </a:prstGeom>
          <a:noFill/>
          <a:ln w="38100" cap="flat" cmpd="sng">
            <a:solidFill>
              <a:srgbClr val="000000"/>
            </a:solidFill>
            <a:prstDash val="solid"/>
            <a:round/>
            <a:headEnd type="none" w="lg" len="lg"/>
            <a:tailEnd type="none" w="lg" len="lg"/>
          </a:ln>
        </p:spPr>
      </p:cxnSp>
      <p:cxnSp>
        <p:nvCxnSpPr>
          <p:cNvPr id="418" name="Shape 418"/>
          <p:cNvCxnSpPr/>
          <p:nvPr/>
        </p:nvCxnSpPr>
        <p:spPr>
          <a:xfrm>
            <a:off x="883900" y="5790550"/>
            <a:ext cx="10124100" cy="0"/>
          </a:xfrm>
          <a:prstGeom prst="straightConnector1">
            <a:avLst/>
          </a:prstGeom>
          <a:noFill/>
          <a:ln w="38100" cap="flat" cmpd="sng">
            <a:solidFill>
              <a:srgbClr val="000000"/>
            </a:solidFill>
            <a:prstDash val="solid"/>
            <a:round/>
            <a:headEnd type="none" w="lg" len="lg"/>
            <a:tailEnd type="none" w="lg" len="lg"/>
          </a:ln>
        </p:spPr>
      </p:cxnSp>
    </p:spTree>
  </p:cSld>
  <p:clrMapOvr>
    <a:masterClrMapping/>
  </p:clrMapOvr>
  <p:transition xmlns:p14="http://schemas.microsoft.com/office/powerpoint/2010/mai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What is Authentication?</a:t>
            </a:r>
          </a:p>
        </p:txBody>
      </p:sp>
      <p:sp>
        <p:nvSpPr>
          <p:cNvPr id="40" name="Shape 40"/>
          <p:cNvSpPr txBox="1">
            <a:spLocks noGrp="1"/>
          </p:cNvSpPr>
          <p:nvPr>
            <p:ph type="body" idx="1"/>
          </p:nvPr>
        </p:nvSpPr>
        <p:spPr>
          <a:xfrm>
            <a:off x="812241" y="1289975"/>
            <a:ext cx="10363200" cy="4904699"/>
          </a:xfrm>
          <a:prstGeom prst="rect">
            <a:avLst/>
          </a:prstGeom>
        </p:spPr>
        <p:txBody>
          <a:bodyPr lIns="117825" tIns="117825" rIns="117825" bIns="117825" anchor="t" anchorCtr="0">
            <a:noAutofit/>
          </a:bodyPr>
          <a:lstStyle/>
          <a:p>
            <a:pPr marL="457200" lvl="0" indent="-228600" rtl="0">
              <a:lnSpc>
                <a:spcPct val="115000"/>
              </a:lnSpc>
              <a:spcBef>
                <a:spcPts val="0"/>
              </a:spcBef>
              <a:buClr>
                <a:schemeClr val="dk1"/>
              </a:buClr>
              <a:buSzPct val="100000"/>
            </a:pPr>
            <a:r>
              <a:rPr lang="en-US" sz="3000">
                <a:solidFill>
                  <a:schemeClr val="dk1"/>
                </a:solidFill>
              </a:rPr>
              <a:t>OS (TCB) needs to know </a:t>
            </a:r>
            <a:r>
              <a:rPr lang="en-US" sz="3000" b="1">
                <a:solidFill>
                  <a:srgbClr val="6B9462"/>
                </a:solidFill>
              </a:rPr>
              <a:t>who makes a</a:t>
            </a:r>
            <a:br>
              <a:rPr lang="en-US" sz="3000" b="1">
                <a:solidFill>
                  <a:srgbClr val="6B9462"/>
                </a:solidFill>
              </a:rPr>
            </a:br>
            <a:r>
              <a:rPr lang="en-US" sz="3000" b="1">
                <a:solidFill>
                  <a:srgbClr val="6B9462"/>
                </a:solidFill>
              </a:rPr>
              <a:t>request</a:t>
            </a:r>
            <a:r>
              <a:rPr lang="en-US" sz="3000">
                <a:solidFill>
                  <a:schemeClr val="dk1"/>
                </a:solidFill>
              </a:rPr>
              <a:t> for a protected resource</a:t>
            </a:r>
          </a:p>
          <a:p>
            <a:pPr marL="457200" lvl="0" indent="-228600" rtl="0">
              <a:lnSpc>
                <a:spcPct val="115000"/>
              </a:lnSpc>
              <a:spcBef>
                <a:spcPts val="0"/>
              </a:spcBef>
              <a:buClr>
                <a:schemeClr val="dk1"/>
              </a:buClr>
              <a:buSzPct val="100000"/>
            </a:pPr>
            <a:r>
              <a:rPr lang="en-US" sz="3000">
                <a:solidFill>
                  <a:schemeClr val="dk1"/>
                </a:solidFill>
              </a:rPr>
              <a:t>A process that makes the request does it </a:t>
            </a:r>
            <a:r>
              <a:rPr lang="en-US" sz="3000" b="1">
                <a:solidFill>
                  <a:srgbClr val="6B9462"/>
                </a:solidFill>
              </a:rPr>
              <a:t>on behalf of a certain user</a:t>
            </a:r>
            <a:r>
              <a:rPr lang="en-US" sz="3000">
                <a:solidFill>
                  <a:schemeClr val="dk1"/>
                </a:solidFill>
              </a:rPr>
              <a:t>, subject or principal</a:t>
            </a:r>
          </a:p>
          <a:p>
            <a:pPr marL="457200" lvl="0" indent="-228600" rtl="0">
              <a:lnSpc>
                <a:spcPct val="115000"/>
              </a:lnSpc>
              <a:spcBef>
                <a:spcPts val="0"/>
              </a:spcBef>
              <a:buClr>
                <a:schemeClr val="dk1"/>
              </a:buClr>
              <a:buSzPct val="100000"/>
            </a:pPr>
            <a:r>
              <a:rPr lang="en-US" sz="3000">
                <a:solidFill>
                  <a:schemeClr val="dk1"/>
                </a:solidFill>
              </a:rPr>
              <a:t>Authentication helps us answer the question: </a:t>
            </a:r>
            <a:r>
              <a:rPr lang="en-US" sz="3000" b="1">
                <a:solidFill>
                  <a:srgbClr val="4E75A8"/>
                </a:solidFill>
              </a:rPr>
              <a:t>on whose behalf the requesting process runs?</a:t>
            </a:r>
          </a:p>
          <a:p>
            <a:pPr marL="457200" lvl="0" indent="-228600" rtl="0">
              <a:lnSpc>
                <a:spcPct val="115000"/>
              </a:lnSpc>
              <a:spcBef>
                <a:spcPts val="0"/>
              </a:spcBef>
              <a:spcAft>
                <a:spcPts val="1200"/>
              </a:spcAft>
              <a:buClr>
                <a:schemeClr val="dk1"/>
              </a:buClr>
              <a:buSzPct val="100000"/>
            </a:pPr>
            <a:r>
              <a:rPr lang="en-US" sz="3000">
                <a:solidFill>
                  <a:schemeClr val="dk1"/>
                </a:solidFill>
              </a:rPr>
              <a:t>Includes claims about an identity and verification of the claimed identity of </a:t>
            </a:r>
            <a:r>
              <a:rPr lang="en-US" sz="3000" b="1">
                <a:solidFill>
                  <a:srgbClr val="6B9462"/>
                </a:solidFill>
              </a:rPr>
              <a:t>the user who wants to gain access to system and resource</a:t>
            </a:r>
          </a:p>
        </p:txBody>
      </p:sp>
      <p:pic>
        <p:nvPicPr>
          <p:cNvPr id="41" name="Shape 41"/>
          <p:cNvPicPr preferRelativeResize="0"/>
          <p:nvPr/>
        </p:nvPicPr>
        <p:blipFill>
          <a:blip r:embed="rId3">
            <a:alphaModFix/>
          </a:blip>
          <a:stretch>
            <a:fillRect/>
          </a:stretch>
        </p:blipFill>
        <p:spPr>
          <a:xfrm>
            <a:off x="9590332" y="228600"/>
            <a:ext cx="2066299" cy="2209799"/>
          </a:xfrm>
          <a:prstGeom prst="rect">
            <a:avLst/>
          </a:prstGeom>
          <a:noFill/>
          <a:ln>
            <a:noFill/>
          </a:ln>
        </p:spPr>
      </p:pic>
    </p:spTree>
  </p:cSld>
  <p:clrMapOvr>
    <a:masterClrMapping/>
  </p:clrMapOvr>
  <p:transition xmlns:p14="http://schemas.microsoft.com/office/powerpoint/2010/mai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lnSpc>
                <a:spcPct val="100000"/>
              </a:lnSpc>
              <a:spcBef>
                <a:spcPts val="0"/>
              </a:spcBef>
              <a:spcAft>
                <a:spcPts val="1200"/>
              </a:spcAft>
              <a:buNone/>
            </a:pPr>
            <a:r>
              <a:rPr lang="en-US">
                <a:solidFill>
                  <a:srgbClr val="9B37AA"/>
                </a:solidFill>
              </a:rPr>
              <a:t>Authentication Goals</a:t>
            </a:r>
          </a:p>
        </p:txBody>
      </p:sp>
      <p:sp>
        <p:nvSpPr>
          <p:cNvPr id="48" name="Shape 48"/>
          <p:cNvSpPr txBox="1">
            <a:spLocks noGrp="1"/>
          </p:cNvSpPr>
          <p:nvPr>
            <p:ph type="body" idx="1"/>
          </p:nvPr>
        </p:nvSpPr>
        <p:spPr>
          <a:xfrm>
            <a:off x="644475" y="1371600"/>
            <a:ext cx="10591800" cy="4670700"/>
          </a:xfrm>
          <a:prstGeom prst="rect">
            <a:avLst/>
          </a:prstGeom>
        </p:spPr>
        <p:txBody>
          <a:bodyPr lIns="117825" tIns="117825" rIns="117825" bIns="117825" anchor="t" anchorCtr="0">
            <a:noAutofit/>
          </a:bodyPr>
          <a:lstStyle/>
          <a:p>
            <a:pPr marL="0" indent="0" rtl="0">
              <a:lnSpc>
                <a:spcPct val="115000"/>
              </a:lnSpc>
              <a:spcBef>
                <a:spcPts val="0"/>
              </a:spcBef>
              <a:buNone/>
            </a:pPr>
            <a:r>
              <a:rPr lang="en-US" sz="3000">
                <a:solidFill>
                  <a:srgbClr val="6B9462"/>
                </a:solidFill>
              </a:rPr>
              <a:t>User/principal associated with an identity</a:t>
            </a:r>
          </a:p>
          <a:p>
            <a:pPr marL="0" lvl="0" indent="0" rtl="0">
              <a:lnSpc>
                <a:spcPct val="115000"/>
              </a:lnSpc>
              <a:spcBef>
                <a:spcPts val="0"/>
              </a:spcBef>
              <a:buNone/>
            </a:pPr>
            <a:r>
              <a:rPr lang="en-US" sz="3000">
                <a:solidFill>
                  <a:srgbClr val="6B9462"/>
                </a:solidFill>
              </a:rPr>
              <a:t>should be able to successfully authenticate itself </a:t>
            </a:r>
          </a:p>
          <a:p>
            <a:pPr marL="1371600" lvl="2" indent="-228600" rtl="0">
              <a:lnSpc>
                <a:spcPct val="115000"/>
              </a:lnSpc>
              <a:spcBef>
                <a:spcPts val="0"/>
              </a:spcBef>
              <a:buClr>
                <a:schemeClr val="dk1"/>
              </a:buClr>
              <a:buSzPct val="100000"/>
            </a:pPr>
            <a:r>
              <a:rPr lang="en-US" sz="3000">
                <a:solidFill>
                  <a:schemeClr val="dk1"/>
                </a:solidFill>
              </a:rPr>
              <a:t>Availability</a:t>
            </a:r>
          </a:p>
          <a:p>
            <a:pPr marL="1371600" lvl="2" indent="-228600" rtl="0">
              <a:lnSpc>
                <a:spcPct val="115000"/>
              </a:lnSpc>
              <a:spcBef>
                <a:spcPts val="0"/>
              </a:spcBef>
              <a:buClr>
                <a:schemeClr val="dk1"/>
              </a:buClr>
              <a:buSzPct val="100000"/>
            </a:pPr>
            <a:r>
              <a:rPr lang="en-US" sz="3000">
                <a:solidFill>
                  <a:schemeClr val="dk1"/>
                </a:solidFill>
              </a:rPr>
              <a:t>No false negatives</a:t>
            </a:r>
          </a:p>
          <a:p>
            <a:pPr marL="914400" lvl="0" indent="0" rtl="0">
              <a:lnSpc>
                <a:spcPct val="115000"/>
              </a:lnSpc>
              <a:spcBef>
                <a:spcPts val="0"/>
              </a:spcBef>
              <a:buNone/>
            </a:pPr>
            <a:endParaRPr sz="3000">
              <a:solidFill>
                <a:schemeClr val="dk1"/>
              </a:solidFill>
            </a:endParaRPr>
          </a:p>
          <a:p>
            <a:pPr marL="0" lvl="0" indent="0" rtl="0">
              <a:lnSpc>
                <a:spcPct val="115000"/>
              </a:lnSpc>
              <a:spcBef>
                <a:spcPts val="0"/>
              </a:spcBef>
              <a:buNone/>
            </a:pPr>
            <a:r>
              <a:rPr lang="en-US" sz="3000">
                <a:solidFill>
                  <a:srgbClr val="6B9462"/>
                </a:solidFill>
              </a:rPr>
              <a:t>User/principal not associated with the identity should not be able to authenticate itself </a:t>
            </a:r>
          </a:p>
          <a:p>
            <a:pPr marL="1371600" lvl="2" indent="-228600" rtl="0">
              <a:lnSpc>
                <a:spcPct val="115000"/>
              </a:lnSpc>
              <a:spcBef>
                <a:spcPts val="0"/>
              </a:spcBef>
              <a:buClr>
                <a:schemeClr val="dk1"/>
              </a:buClr>
              <a:buSzPct val="100000"/>
            </a:pPr>
            <a:r>
              <a:rPr lang="en-US" sz="3000">
                <a:solidFill>
                  <a:schemeClr val="dk1"/>
                </a:solidFill>
              </a:rPr>
              <a:t>Authenticity</a:t>
            </a:r>
          </a:p>
          <a:p>
            <a:pPr marL="1371600" lvl="2" indent="-228600" rtl="0">
              <a:lnSpc>
                <a:spcPct val="115000"/>
              </a:lnSpc>
              <a:spcBef>
                <a:spcPts val="0"/>
              </a:spcBef>
              <a:spcAft>
                <a:spcPts val="1200"/>
              </a:spcAft>
              <a:buClr>
                <a:schemeClr val="dk1"/>
              </a:buClr>
              <a:buSzPct val="100000"/>
            </a:pPr>
            <a:r>
              <a:rPr lang="en-US" sz="3000">
                <a:solidFill>
                  <a:schemeClr val="dk1"/>
                </a:solidFill>
              </a:rPr>
              <a:t>No false positives</a:t>
            </a:r>
          </a:p>
        </p:txBody>
      </p:sp>
      <p:pic>
        <p:nvPicPr>
          <p:cNvPr id="49" name="Shape 49"/>
          <p:cNvPicPr preferRelativeResize="0"/>
          <p:nvPr/>
        </p:nvPicPr>
        <p:blipFill>
          <a:blip r:embed="rId3">
            <a:alphaModFix/>
          </a:blip>
          <a:stretch>
            <a:fillRect/>
          </a:stretch>
        </p:blipFill>
        <p:spPr>
          <a:xfrm>
            <a:off x="9100868" y="228594"/>
            <a:ext cx="2590700" cy="1722100"/>
          </a:xfrm>
          <a:prstGeom prst="rect">
            <a:avLst/>
          </a:prstGeom>
          <a:noFill/>
          <a:ln>
            <a:noFill/>
          </a:ln>
        </p:spPr>
      </p:pic>
    </p:spTree>
  </p:cSld>
  <p:clrMapOvr>
    <a:masterClrMapping/>
  </p:clrMapOvr>
  <p:transition xmlns:p14="http://schemas.microsoft.com/office/powerpoint/2010/mai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2605666" y="591025"/>
            <a:ext cx="103632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Authentication Quiz</a:t>
            </a:r>
          </a:p>
        </p:txBody>
      </p:sp>
      <p:sp>
        <p:nvSpPr>
          <p:cNvPr id="56" name="Shape 56"/>
          <p:cNvSpPr txBox="1">
            <a:spLocks noGrp="1"/>
          </p:cNvSpPr>
          <p:nvPr>
            <p:ph type="body" idx="1"/>
          </p:nvPr>
        </p:nvSpPr>
        <p:spPr>
          <a:xfrm>
            <a:off x="3178575" y="4124400"/>
            <a:ext cx="8504400" cy="2184600"/>
          </a:xfrm>
          <a:prstGeom prst="rect">
            <a:avLst/>
          </a:prstGeom>
        </p:spPr>
        <p:txBody>
          <a:bodyPr lIns="117825" tIns="117825" rIns="117825" bIns="117825" anchor="t" anchorCtr="0">
            <a:noAutofit/>
          </a:bodyPr>
          <a:lstStyle/>
          <a:p>
            <a:pPr marL="0" indent="0" rtl="0">
              <a:lnSpc>
                <a:spcPct val="100000"/>
              </a:lnSpc>
              <a:spcBef>
                <a:spcPts val="0"/>
              </a:spcBef>
              <a:buNone/>
            </a:pPr>
            <a:r>
              <a:rPr lang="en-US" sz="3000">
                <a:solidFill>
                  <a:schemeClr val="dk1"/>
                </a:solidFill>
              </a:rPr>
              <a:t>Malware infection that may exfiltrate sensitive data</a:t>
            </a:r>
          </a:p>
          <a:p>
            <a:pPr marL="457200" lvl="0" indent="0" rtl="0">
              <a:lnSpc>
                <a:spcPct val="100000"/>
              </a:lnSpc>
              <a:spcBef>
                <a:spcPts val="0"/>
              </a:spcBef>
              <a:buNone/>
            </a:pPr>
            <a:endParaRPr sz="3000">
              <a:solidFill>
                <a:schemeClr val="dk1"/>
              </a:solidFill>
            </a:endParaRPr>
          </a:p>
          <a:p>
            <a:pPr marL="0" lvl="0" indent="0" rtl="0">
              <a:lnSpc>
                <a:spcPct val="100000"/>
              </a:lnSpc>
              <a:spcBef>
                <a:spcPts val="0"/>
              </a:spcBef>
              <a:buNone/>
            </a:pPr>
            <a:r>
              <a:rPr lang="en-US" sz="3000">
                <a:solidFill>
                  <a:schemeClr val="dk1"/>
                </a:solidFill>
              </a:rPr>
              <a:t>Loss of theft of the device</a:t>
            </a:r>
          </a:p>
          <a:p>
            <a:pPr lvl="0" rtl="0">
              <a:spcBef>
                <a:spcPts val="0"/>
              </a:spcBef>
              <a:buNone/>
            </a:pPr>
            <a:endParaRPr/>
          </a:p>
        </p:txBody>
      </p:sp>
      <p:pic>
        <p:nvPicPr>
          <p:cNvPr id="57" name="Shape 57"/>
          <p:cNvPicPr preferRelativeResize="0"/>
          <p:nvPr/>
        </p:nvPicPr>
        <p:blipFill>
          <a:blip r:embed="rId3">
            <a:alphaModFix/>
          </a:blip>
          <a:stretch>
            <a:fillRect/>
          </a:stretch>
        </p:blipFill>
        <p:spPr>
          <a:xfrm>
            <a:off x="912021" y="463121"/>
            <a:ext cx="1617449" cy="1785496"/>
          </a:xfrm>
          <a:prstGeom prst="rect">
            <a:avLst/>
          </a:prstGeom>
          <a:noFill/>
          <a:ln>
            <a:noFill/>
          </a:ln>
        </p:spPr>
      </p:pic>
      <p:sp>
        <p:nvSpPr>
          <p:cNvPr id="58" name="Shape 58"/>
          <p:cNvSpPr txBox="1"/>
          <p:nvPr/>
        </p:nvSpPr>
        <p:spPr>
          <a:xfrm>
            <a:off x="2605675" y="1296125"/>
            <a:ext cx="8504400" cy="952499"/>
          </a:xfrm>
          <a:prstGeom prst="rect">
            <a:avLst/>
          </a:prstGeom>
          <a:noFill/>
          <a:ln>
            <a:noFill/>
          </a:ln>
        </p:spPr>
        <p:txBody>
          <a:bodyPr lIns="91425" tIns="91425" rIns="91425" bIns="91425" anchor="ctr" anchorCtr="0">
            <a:noAutofit/>
          </a:bodyPr>
          <a:lstStyle/>
          <a:p>
            <a:pPr marL="0" lvl="0" indent="0" rtl="0">
              <a:spcBef>
                <a:spcPts val="0"/>
              </a:spcBef>
              <a:buNone/>
            </a:pPr>
            <a:r>
              <a:rPr lang="en-US" sz="3000">
                <a:solidFill>
                  <a:srgbClr val="4E75A8"/>
                </a:solidFill>
                <a:latin typeface="Gloria Hallelujah"/>
                <a:ea typeface="Gloria Hallelujah"/>
                <a:cs typeface="Gloria Hallelujah"/>
                <a:sym typeface="Gloria Hallelujah"/>
              </a:rPr>
              <a:t>Check the correct answer from the choices.</a:t>
            </a:r>
          </a:p>
        </p:txBody>
      </p:sp>
      <p:sp>
        <p:nvSpPr>
          <p:cNvPr id="59" name="Shape 59"/>
          <p:cNvSpPr txBox="1"/>
          <p:nvPr/>
        </p:nvSpPr>
        <p:spPr>
          <a:xfrm>
            <a:off x="627150" y="2091300"/>
            <a:ext cx="10937700" cy="20330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We now have personal devices that are not shared across multiple users. What threats motivate the use of authentication in such devices?</a:t>
            </a:r>
          </a:p>
        </p:txBody>
      </p:sp>
      <p:sp>
        <p:nvSpPr>
          <p:cNvPr id="60" name="Shape 60"/>
          <p:cNvSpPr/>
          <p:nvPr/>
        </p:nvSpPr>
        <p:spPr>
          <a:xfrm>
            <a:off x="2486178" y="4273175"/>
            <a:ext cx="510000" cy="510000"/>
          </a:xfrm>
          <a:prstGeom prst="rect">
            <a:avLst/>
          </a:prstGeom>
          <a:noFill/>
          <a:ln w="38100" cap="flat" cmpd="sng">
            <a:solidFill>
              <a:srgbClr val="000000"/>
            </a:solidFill>
            <a:prstDash val="solid"/>
            <a:round/>
            <a:headEnd type="none" w="med" len="med"/>
            <a:tailEnd type="none" w="med" len="med"/>
          </a:ln>
        </p:spPr>
        <p:txBody>
          <a:bodyPr lIns="60950" tIns="60950" rIns="60950" bIns="60950" anchor="ctr" anchorCtr="0">
            <a:noAutofit/>
          </a:bodyPr>
          <a:lstStyle/>
          <a:p>
            <a:pPr>
              <a:spcBef>
                <a:spcPts val="0"/>
              </a:spcBef>
              <a:buNone/>
            </a:pPr>
            <a:endParaRPr/>
          </a:p>
        </p:txBody>
      </p:sp>
      <p:sp>
        <p:nvSpPr>
          <p:cNvPr id="61" name="Shape 61"/>
          <p:cNvSpPr/>
          <p:nvPr/>
        </p:nvSpPr>
        <p:spPr>
          <a:xfrm>
            <a:off x="2486178" y="5636600"/>
            <a:ext cx="510000" cy="510000"/>
          </a:xfrm>
          <a:prstGeom prst="rect">
            <a:avLst/>
          </a:prstGeom>
          <a:noFill/>
          <a:ln w="38100" cap="flat" cmpd="sng">
            <a:solidFill>
              <a:srgbClr val="000000"/>
            </a:solidFill>
            <a:prstDash val="solid"/>
            <a:round/>
            <a:headEnd type="none" w="med" len="med"/>
            <a:tailEnd type="none" w="med" len="med"/>
          </a:ln>
        </p:spPr>
        <p:txBody>
          <a:bodyPr lIns="60950" tIns="60950" rIns="60950" bIns="60950" anchor="ctr" anchorCtr="0">
            <a:noAutofit/>
          </a:bodyPr>
          <a:lstStyle/>
          <a:p>
            <a:pPr>
              <a:spcBef>
                <a:spcPts val="0"/>
              </a:spcBef>
              <a:buNone/>
            </a:pPr>
            <a:endParaRPr/>
          </a:p>
        </p:txBody>
      </p:sp>
    </p:spTree>
  </p:cSld>
  <p:clrMapOvr>
    <a:masterClrMapping/>
  </p:clrMapOvr>
  <p:transition xmlns:p14="http://schemas.microsoft.com/office/powerpoint/2010/mai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How is Authentication Implemented?</a:t>
            </a:r>
          </a:p>
        </p:txBody>
      </p:sp>
      <p:sp>
        <p:nvSpPr>
          <p:cNvPr id="68" name="Shape 68"/>
          <p:cNvSpPr txBox="1">
            <a:spLocks noGrp="1"/>
          </p:cNvSpPr>
          <p:nvPr>
            <p:ph type="body" idx="1"/>
          </p:nvPr>
        </p:nvSpPr>
        <p:spPr>
          <a:xfrm>
            <a:off x="3665350" y="1091925"/>
            <a:ext cx="5474099" cy="29027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4E75A8"/>
                </a:solidFill>
              </a:rPr>
              <a:t>Three basic methods:</a:t>
            </a:r>
          </a:p>
          <a:p>
            <a:pPr marL="0" lvl="0" indent="0" rtl="0">
              <a:lnSpc>
                <a:spcPct val="100000"/>
              </a:lnSpc>
              <a:spcBef>
                <a:spcPts val="0"/>
              </a:spcBef>
              <a:buClr>
                <a:schemeClr val="dk1"/>
              </a:buClr>
              <a:buFont typeface="Arial"/>
              <a:buNone/>
            </a:pPr>
            <a:endParaRPr sz="3000">
              <a:solidFill>
                <a:schemeClr val="dk1"/>
              </a:solidFill>
            </a:endParaRPr>
          </a:p>
          <a:p>
            <a:pPr lvl="0" rtl="0">
              <a:spcBef>
                <a:spcPts val="0"/>
              </a:spcBef>
              <a:buNone/>
            </a:pPr>
            <a:endParaRPr/>
          </a:p>
        </p:txBody>
      </p:sp>
      <p:sp>
        <p:nvSpPr>
          <p:cNvPr id="69" name="Shape 69"/>
          <p:cNvSpPr txBox="1"/>
          <p:nvPr/>
        </p:nvSpPr>
        <p:spPr>
          <a:xfrm>
            <a:off x="729550" y="3939700"/>
            <a:ext cx="3000000" cy="3000000"/>
          </a:xfrm>
          <a:prstGeom prst="rect">
            <a:avLst/>
          </a:prstGeom>
          <a:noFill/>
          <a:ln>
            <a:noFill/>
          </a:ln>
        </p:spPr>
        <p:txBody>
          <a:bodyPr lIns="91425" tIns="91425" rIns="91425" bIns="91425" anchor="ctr" anchorCtr="0">
            <a:noAutofit/>
          </a:bodyPr>
          <a:lstStyle/>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Something a user </a:t>
            </a:r>
            <a:r>
              <a:rPr lang="en-US" sz="3000" b="1">
                <a:solidFill>
                  <a:srgbClr val="6B9462"/>
                </a:solidFill>
                <a:latin typeface="Gloria Hallelujah"/>
                <a:ea typeface="Gloria Hallelujah"/>
                <a:cs typeface="Gloria Hallelujah"/>
                <a:sym typeface="Gloria Hallelujah"/>
              </a:rPr>
              <a:t>knows</a:t>
            </a:r>
          </a:p>
        </p:txBody>
      </p:sp>
      <p:sp>
        <p:nvSpPr>
          <p:cNvPr id="70" name="Shape 70"/>
          <p:cNvSpPr txBox="1"/>
          <p:nvPr/>
        </p:nvSpPr>
        <p:spPr>
          <a:xfrm>
            <a:off x="8061800" y="4174150"/>
            <a:ext cx="3000000" cy="3000000"/>
          </a:xfrm>
          <a:prstGeom prst="rect">
            <a:avLst/>
          </a:prstGeom>
          <a:noFill/>
          <a:ln>
            <a:noFill/>
          </a:ln>
        </p:spPr>
        <p:txBody>
          <a:bodyPr lIns="91425" tIns="91425" rIns="91425" bIns="91425" anchor="ctr" anchorCtr="0">
            <a:noAutofit/>
          </a:bodyPr>
          <a:lstStyle/>
          <a:p>
            <a:pPr lvl="0" rtl="0">
              <a:spcBef>
                <a:spcPts val="0"/>
              </a:spcBef>
              <a:buNone/>
            </a:pPr>
            <a:endParaRPr sz="3000">
              <a:solidFill>
                <a:schemeClr val="dk1"/>
              </a:solidFill>
              <a:latin typeface="Gloria Hallelujah"/>
              <a:ea typeface="Gloria Hallelujah"/>
              <a:cs typeface="Gloria Hallelujah"/>
              <a:sym typeface="Gloria Hallelujah"/>
            </a:endParaRPr>
          </a:p>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Something a user </a:t>
            </a:r>
            <a:r>
              <a:rPr lang="en-US" sz="3000" b="1">
                <a:solidFill>
                  <a:srgbClr val="6B9462"/>
                </a:solidFill>
                <a:latin typeface="Gloria Hallelujah"/>
                <a:ea typeface="Gloria Hallelujah"/>
                <a:cs typeface="Gloria Hallelujah"/>
                <a:sym typeface="Gloria Hallelujah"/>
              </a:rPr>
              <a:t>is</a:t>
            </a:r>
          </a:p>
          <a:p>
            <a:pPr marL="444500" lvl="0" indent="-254000" rtl="0">
              <a:lnSpc>
                <a:spcPct val="150000"/>
              </a:lnSpc>
              <a:spcBef>
                <a:spcPts val="800"/>
              </a:spcBef>
              <a:buNone/>
            </a:pPr>
            <a:endParaRPr sz="2700">
              <a:solidFill>
                <a:schemeClr val="dk1"/>
              </a:solidFill>
              <a:latin typeface="Gloria Hallelujah"/>
              <a:ea typeface="Gloria Hallelujah"/>
              <a:cs typeface="Gloria Hallelujah"/>
              <a:sym typeface="Gloria Hallelujah"/>
            </a:endParaRPr>
          </a:p>
        </p:txBody>
      </p:sp>
      <p:sp>
        <p:nvSpPr>
          <p:cNvPr id="71" name="Shape 71"/>
          <p:cNvSpPr txBox="1"/>
          <p:nvPr/>
        </p:nvSpPr>
        <p:spPr>
          <a:xfrm>
            <a:off x="4280200" y="3076375"/>
            <a:ext cx="3000000" cy="3000000"/>
          </a:xfrm>
          <a:prstGeom prst="rect">
            <a:avLst/>
          </a:prstGeom>
          <a:noFill/>
          <a:ln>
            <a:noFill/>
          </a:ln>
        </p:spPr>
        <p:txBody>
          <a:bodyPr lIns="91425" tIns="91425" rIns="91425" bIns="91425" anchor="ctr" anchorCtr="0">
            <a:noAutofit/>
          </a:bodyPr>
          <a:lstStyle/>
          <a:p>
            <a:pPr lvl="0" rtl="0">
              <a:spcBef>
                <a:spcPts val="0"/>
              </a:spcBef>
              <a:buNone/>
            </a:pPr>
            <a:endParaRPr sz="3000">
              <a:solidFill>
                <a:schemeClr val="dk1"/>
              </a:solidFill>
              <a:latin typeface="Gloria Hallelujah"/>
              <a:ea typeface="Gloria Hallelujah"/>
              <a:cs typeface="Gloria Hallelujah"/>
              <a:sym typeface="Gloria Hallelujah"/>
            </a:endParaRPr>
          </a:p>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Something a user </a:t>
            </a:r>
            <a:r>
              <a:rPr lang="en-US" sz="3000" b="1">
                <a:solidFill>
                  <a:srgbClr val="6B9462"/>
                </a:solidFill>
                <a:latin typeface="Gloria Hallelujah"/>
                <a:ea typeface="Gloria Hallelujah"/>
                <a:cs typeface="Gloria Hallelujah"/>
                <a:sym typeface="Gloria Hallelujah"/>
              </a:rPr>
              <a:t>has</a:t>
            </a:r>
          </a:p>
        </p:txBody>
      </p:sp>
      <p:pic>
        <p:nvPicPr>
          <p:cNvPr id="72" name="Shape 72"/>
          <p:cNvPicPr preferRelativeResize="0"/>
          <p:nvPr/>
        </p:nvPicPr>
        <p:blipFill>
          <a:blip r:embed="rId3">
            <a:alphaModFix/>
          </a:blip>
          <a:stretch>
            <a:fillRect/>
          </a:stretch>
        </p:blipFill>
        <p:spPr>
          <a:xfrm>
            <a:off x="876087" y="3042326"/>
            <a:ext cx="2706918" cy="1785900"/>
          </a:xfrm>
          <a:prstGeom prst="rect">
            <a:avLst/>
          </a:prstGeom>
          <a:noFill/>
          <a:ln>
            <a:noFill/>
          </a:ln>
        </p:spPr>
      </p:pic>
      <p:pic>
        <p:nvPicPr>
          <p:cNvPr id="73" name="Shape 73"/>
          <p:cNvPicPr preferRelativeResize="0"/>
          <p:nvPr/>
        </p:nvPicPr>
        <p:blipFill>
          <a:blip r:embed="rId4">
            <a:alphaModFix/>
          </a:blip>
          <a:stretch>
            <a:fillRect/>
          </a:stretch>
        </p:blipFill>
        <p:spPr>
          <a:xfrm>
            <a:off x="8297075" y="3152575"/>
            <a:ext cx="2529445" cy="1785900"/>
          </a:xfrm>
          <a:prstGeom prst="rect">
            <a:avLst/>
          </a:prstGeom>
          <a:noFill/>
          <a:ln>
            <a:noFill/>
          </a:ln>
        </p:spPr>
      </p:pic>
      <p:pic>
        <p:nvPicPr>
          <p:cNvPr id="74" name="Shape 74"/>
          <p:cNvPicPr preferRelativeResize="0"/>
          <p:nvPr/>
        </p:nvPicPr>
        <p:blipFill>
          <a:blip r:embed="rId5">
            <a:alphaModFix/>
          </a:blip>
          <a:stretch>
            <a:fillRect/>
          </a:stretch>
        </p:blipFill>
        <p:spPr>
          <a:xfrm>
            <a:off x="4732100" y="2016937"/>
            <a:ext cx="2180599" cy="2157224"/>
          </a:xfrm>
          <a:prstGeom prst="rect">
            <a:avLst/>
          </a:prstGeom>
          <a:noFill/>
          <a:ln>
            <a:noFill/>
          </a:ln>
        </p:spPr>
      </p:pic>
    </p:spTree>
  </p:cSld>
  <p:clrMapOvr>
    <a:masterClrMapping/>
  </p:clrMapOvr>
  <p:transition xmlns:p14="http://schemas.microsoft.com/office/powerpoint/2010/mai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Shape 80"/>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How is Authentication Implemented?</a:t>
            </a:r>
          </a:p>
        </p:txBody>
      </p:sp>
      <p:pic>
        <p:nvPicPr>
          <p:cNvPr id="81" name="Shape 81"/>
          <p:cNvPicPr preferRelativeResize="0"/>
          <p:nvPr/>
        </p:nvPicPr>
        <p:blipFill>
          <a:blip r:embed="rId3">
            <a:alphaModFix/>
          </a:blip>
          <a:stretch>
            <a:fillRect/>
          </a:stretch>
        </p:blipFill>
        <p:spPr>
          <a:xfrm>
            <a:off x="619125" y="1371587"/>
            <a:ext cx="10953750" cy="4848225"/>
          </a:xfrm>
          <a:prstGeom prst="rect">
            <a:avLst/>
          </a:prstGeom>
          <a:noFill/>
          <a:ln>
            <a:noFill/>
          </a:ln>
        </p:spPr>
      </p:pic>
    </p:spTree>
  </p:cSld>
  <p:clrMapOvr>
    <a:masterClrMapping/>
  </p:clrMapOvr>
  <p:transition xmlns:p14="http://schemas.microsoft.com/office/powerpoint/2010/mai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2743700" y="612225"/>
            <a:ext cx="5466599" cy="9474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Login Attacks Quiz</a:t>
            </a:r>
          </a:p>
        </p:txBody>
      </p:sp>
      <p:sp>
        <p:nvSpPr>
          <p:cNvPr id="88" name="Shape 88"/>
          <p:cNvSpPr txBox="1">
            <a:spLocks noGrp="1"/>
          </p:cNvSpPr>
          <p:nvPr>
            <p:ph type="body" idx="1"/>
          </p:nvPr>
        </p:nvSpPr>
        <p:spPr>
          <a:xfrm>
            <a:off x="2586750" y="2286887"/>
            <a:ext cx="7897200" cy="12759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An attacker correctly guesses Alice’s password and logins in as her. Is this a case of...</a:t>
            </a:r>
          </a:p>
          <a:p>
            <a:pPr marL="457200" lvl="0" indent="457200" rtl="0">
              <a:lnSpc>
                <a:spcPct val="100000"/>
              </a:lnSpc>
              <a:spcBef>
                <a:spcPts val="0"/>
              </a:spcBef>
              <a:buNone/>
            </a:pPr>
            <a:endParaRPr sz="3000"/>
          </a:p>
        </p:txBody>
      </p:sp>
      <p:pic>
        <p:nvPicPr>
          <p:cNvPr id="89" name="Shape 89"/>
          <p:cNvPicPr preferRelativeResize="0"/>
          <p:nvPr/>
        </p:nvPicPr>
        <p:blipFill>
          <a:blip r:embed="rId3">
            <a:alphaModFix/>
          </a:blip>
          <a:stretch>
            <a:fillRect/>
          </a:stretch>
        </p:blipFill>
        <p:spPr>
          <a:xfrm>
            <a:off x="766096" y="502796"/>
            <a:ext cx="1617449" cy="1785496"/>
          </a:xfrm>
          <a:prstGeom prst="rect">
            <a:avLst/>
          </a:prstGeom>
          <a:noFill/>
          <a:ln>
            <a:noFill/>
          </a:ln>
        </p:spPr>
      </p:pic>
      <p:sp>
        <p:nvSpPr>
          <p:cNvPr id="90" name="Shape 90"/>
          <p:cNvSpPr txBox="1"/>
          <p:nvPr/>
        </p:nvSpPr>
        <p:spPr>
          <a:xfrm>
            <a:off x="2743700" y="1328500"/>
            <a:ext cx="8491800" cy="838199"/>
          </a:xfrm>
          <a:prstGeom prst="rect">
            <a:avLst/>
          </a:prstGeom>
          <a:noFill/>
          <a:ln>
            <a:noFill/>
          </a:ln>
        </p:spPr>
        <p:txBody>
          <a:bodyPr lIns="91425" tIns="91425" rIns="91425" bIns="91425" anchor="ctr" anchorCtr="0">
            <a:noAutofit/>
          </a:bodyPr>
          <a:lstStyle/>
          <a:p>
            <a:pPr lvl="0" rtl="0">
              <a:spcBef>
                <a:spcPts val="0"/>
              </a:spcBef>
              <a:buNone/>
            </a:pPr>
            <a:r>
              <a:rPr lang="en-US" sz="3000">
                <a:solidFill>
                  <a:srgbClr val="4E75A8"/>
                </a:solidFill>
                <a:latin typeface="Gloria Hallelujah"/>
                <a:ea typeface="Gloria Hallelujah"/>
                <a:cs typeface="Gloria Hallelujah"/>
                <a:sym typeface="Gloria Hallelujah"/>
              </a:rPr>
              <a:t>Check the correct answer from the choices.</a:t>
            </a:r>
          </a:p>
        </p:txBody>
      </p:sp>
      <p:sp>
        <p:nvSpPr>
          <p:cNvPr id="91" name="Shape 91"/>
          <p:cNvSpPr txBox="1"/>
          <p:nvPr/>
        </p:nvSpPr>
        <p:spPr>
          <a:xfrm>
            <a:off x="5605125" y="4290050"/>
            <a:ext cx="3683400" cy="838199"/>
          </a:xfrm>
          <a:prstGeom prst="rect">
            <a:avLst/>
          </a:prstGeom>
          <a:noFill/>
          <a:ln>
            <a:noFill/>
          </a:ln>
        </p:spPr>
        <p:txBody>
          <a:bodyPr lIns="91425" tIns="91425" rIns="91425" bIns="91425" anchor="ctr" anchorCtr="0">
            <a:noAutofit/>
          </a:bodyPr>
          <a:lstStyle/>
          <a:p>
            <a:pPr marL="0" lvl="0" indent="0" rtl="0">
              <a:spcBef>
                <a:spcPts val="0"/>
              </a:spcBef>
              <a:buNone/>
            </a:pPr>
            <a:r>
              <a:rPr lang="en-US" sz="3000">
                <a:solidFill>
                  <a:schemeClr val="dk1"/>
                </a:solidFill>
                <a:latin typeface="Gloria Hallelujah"/>
                <a:ea typeface="Gloria Hallelujah"/>
                <a:cs typeface="Gloria Hallelujah"/>
                <a:sym typeface="Gloria Hallelujah"/>
              </a:rPr>
              <a:t>False positive</a:t>
            </a:r>
          </a:p>
          <a:p>
            <a:pPr marL="457200" lvl="0" indent="457200" rtl="0">
              <a:spcBef>
                <a:spcPts val="0"/>
              </a:spcBef>
              <a:buNone/>
            </a:pPr>
            <a:endParaRPr sz="3000">
              <a:solidFill>
                <a:schemeClr val="dk1"/>
              </a:solidFill>
              <a:latin typeface="Gloria Hallelujah"/>
              <a:ea typeface="Gloria Hallelujah"/>
              <a:cs typeface="Gloria Hallelujah"/>
              <a:sym typeface="Gloria Hallelujah"/>
            </a:endParaRPr>
          </a:p>
        </p:txBody>
      </p:sp>
      <p:sp>
        <p:nvSpPr>
          <p:cNvPr id="92" name="Shape 92"/>
          <p:cNvSpPr txBox="1"/>
          <p:nvPr/>
        </p:nvSpPr>
        <p:spPr>
          <a:xfrm>
            <a:off x="5605125" y="5083700"/>
            <a:ext cx="3000000" cy="8381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True positive</a:t>
            </a:r>
          </a:p>
        </p:txBody>
      </p:sp>
      <p:sp>
        <p:nvSpPr>
          <p:cNvPr id="93" name="Shape 93"/>
          <p:cNvSpPr/>
          <p:nvPr/>
        </p:nvSpPr>
        <p:spPr>
          <a:xfrm>
            <a:off x="4697075" y="41905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94" name="Shape 94"/>
          <p:cNvSpPr/>
          <p:nvPr/>
        </p:nvSpPr>
        <p:spPr>
          <a:xfrm>
            <a:off x="4697075" y="51774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pic>
        <p:nvPicPr>
          <p:cNvPr id="95" name="Shape 95"/>
          <p:cNvPicPr preferRelativeResize="0"/>
          <p:nvPr/>
        </p:nvPicPr>
        <p:blipFill>
          <a:blip r:embed="rId4">
            <a:alphaModFix/>
          </a:blip>
          <a:stretch>
            <a:fillRect/>
          </a:stretch>
        </p:blipFill>
        <p:spPr>
          <a:xfrm>
            <a:off x="1276052" y="3820550"/>
            <a:ext cx="1568649" cy="2210251"/>
          </a:xfrm>
          <a:prstGeom prst="rect">
            <a:avLst/>
          </a:prstGeom>
          <a:noFill/>
          <a:ln>
            <a:noFill/>
          </a:ln>
        </p:spPr>
      </p:pic>
    </p:spTree>
  </p:cSld>
  <p:clrMapOvr>
    <a:masterClrMapping/>
  </p:clrMapOvr>
  <p:transition xmlns:p14="http://schemas.microsoft.com/office/powerpoint/2010/main" spd="slow">
    <p:cut/>
  </p:transition>
</p:sld>
</file>

<file path=ppt/theme/theme1.xml><?xml version="1.0" encoding="utf-8"?>
<a:theme xmlns:a="http://schemas.openxmlformats.org/drawingml/2006/main" name="1_591wF97">
  <a:themeElements>
    <a:clrScheme name="591wF97 1">
      <a:dk1>
        <a:srgbClr val="000000"/>
      </a:dk1>
      <a:lt1>
        <a:srgbClr val="FFFFFF"/>
      </a:lt1>
      <a:dk2>
        <a:srgbClr val="3333FF"/>
      </a:dk2>
      <a:lt2>
        <a:srgbClr val="00FFFF"/>
      </a:lt2>
      <a:accent1>
        <a:srgbClr val="00CCCC"/>
      </a:accent1>
      <a:accent2>
        <a:srgbClr val="CC99FF"/>
      </a:accent2>
      <a:accent3>
        <a:srgbClr val="ADADFF"/>
      </a:accent3>
      <a:accent4>
        <a:srgbClr val="DADADA"/>
      </a:accent4>
      <a:accent5>
        <a:srgbClr val="AAE2E2"/>
      </a:accent5>
      <a:accent6>
        <a:srgbClr val="B98AE7"/>
      </a:accent6>
      <a:hlink>
        <a:srgbClr val="6600CC"/>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TotalTime>
  <Words>1548</Words>
  <Application>Microsoft Macintosh PowerPoint</Application>
  <PresentationFormat>Custom</PresentationFormat>
  <Paragraphs>266</Paragraphs>
  <Slides>38</Slides>
  <Notes>38</Notes>
  <HiddenSlides>0</HiddenSlides>
  <MMClips>0</MMClip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1_591wF97</vt:lpstr>
      <vt:lpstr>Authentication</vt:lpstr>
      <vt:lpstr>What is Authentication?</vt:lpstr>
      <vt:lpstr>What is Authentication?</vt:lpstr>
      <vt:lpstr>What is Authentication?</vt:lpstr>
      <vt:lpstr>Authentication Goals</vt:lpstr>
      <vt:lpstr>Authentication Quiz</vt:lpstr>
      <vt:lpstr>How is Authentication Implemented?</vt:lpstr>
      <vt:lpstr>How is Authentication Implemented?</vt:lpstr>
      <vt:lpstr>Login Attacks Quiz</vt:lpstr>
      <vt:lpstr>Implementation Quiz</vt:lpstr>
      <vt:lpstr>Threat Modeling of the Password Method</vt:lpstr>
      <vt:lpstr>Importance of a Trusted Path</vt:lpstr>
      <vt:lpstr>Password Popularity Quiz</vt:lpstr>
      <vt:lpstr>Implementing Password Authentication</vt:lpstr>
      <vt:lpstr>Implementing Authentication</vt:lpstr>
      <vt:lpstr>Hash Functions</vt:lpstr>
      <vt:lpstr>Hash Functions &amp; Threats</vt:lpstr>
      <vt:lpstr>Password Quiz</vt:lpstr>
      <vt:lpstr>Hashed Passwords Quiz</vt:lpstr>
      <vt:lpstr>Hash Function Characteristics Quiz</vt:lpstr>
      <vt:lpstr>Brute Force Guessing of Passwords</vt:lpstr>
      <vt:lpstr>Brute Force Guessing of Passwords</vt:lpstr>
      <vt:lpstr>Brute Force Guessing of Passwords</vt:lpstr>
      <vt:lpstr>Brute Force Guessing of Passwords</vt:lpstr>
      <vt:lpstr>Unique PINs Quiz</vt:lpstr>
      <vt:lpstr>Brute Force Quiz</vt:lpstr>
      <vt:lpstr>Touch Screen Passwords Quiz</vt:lpstr>
      <vt:lpstr>Problems with Passwords</vt:lpstr>
      <vt:lpstr>Problems with Passwords</vt:lpstr>
      <vt:lpstr>Other Authentication Methods</vt:lpstr>
      <vt:lpstr>Other Authentication Methods</vt:lpstr>
      <vt:lpstr>Implementing Biometric Authentication</vt:lpstr>
      <vt:lpstr>Other Authentication Methods</vt:lpstr>
      <vt:lpstr>Other Authentication Methods</vt:lpstr>
      <vt:lpstr>Multi-factor Authentication Quiz</vt:lpstr>
      <vt:lpstr>Chip and Pin Authentication Quiz</vt:lpstr>
      <vt:lpstr>Biometric Authentication Quiz</vt:lpstr>
      <vt:lpstr>Authentication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Authentication</dc:title>
  <cp:lastModifiedBy>Wenke Lee</cp:lastModifiedBy>
  <cp:revision>7</cp:revision>
  <dcterms:modified xsi:type="dcterms:W3CDTF">2015-08-31T20:27:25Z</dcterms:modified>
</cp:coreProperties>
</file>